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I just want to precise that the animation of this slide takes a big part of the comprehention of this presentation. So if you are not looking at my screen sharing, please still use the Present buton to follow my talk.</a:t>
            </a:r>
            <a:endParaRPr/>
          </a:p>
          <a:p>
            <a:pPr indent="0" lvl="0" marL="0" rtl="0" algn="l">
              <a:spcBef>
                <a:spcPts val="0"/>
              </a:spcBef>
              <a:spcAft>
                <a:spcPts val="0"/>
              </a:spcAft>
              <a:buNone/>
            </a:pPr>
            <a:r>
              <a:rPr lang="fr-FR"/>
              <a:t>So, I am Irina</a:t>
            </a:r>
            <a:endParaRPr/>
          </a:p>
        </p:txBody>
      </p:sp>
      <p:sp>
        <p:nvSpPr>
          <p:cNvPr id="86" name="Google Shape;8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d8f536ed2_0_8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d8f536ed2_0_8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So, I will quantify sound production in different order of birds to look at the relation between birds evolutionary history and the produce sounds. I will look at the influence of body size on sound parameters. I will also look at the relationship between nocturnality and sound production.</a:t>
            </a:r>
            <a:endParaRPr/>
          </a:p>
        </p:txBody>
      </p:sp>
      <p:sp>
        <p:nvSpPr>
          <p:cNvPr id="243" name="Google Shape;243;gad8f536ed2_0_8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fr-FR"/>
              <a:t>Can we determine acoustic parameters from certain variables?</a:t>
            </a:r>
            <a:endParaRPr/>
          </a:p>
        </p:txBody>
      </p:sp>
      <p:sp>
        <p:nvSpPr>
          <p:cNvPr id="273" name="Google Shape;27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fee965d2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ffee965d2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Here, I present to you the phylogenetic tree of all bird species used in this study. It might not be very clear and understandable, so let me show you some bird order to make it all a </a:t>
            </a:r>
            <a:r>
              <a:rPr lang="fr-FR"/>
              <a:t>little</a:t>
            </a:r>
            <a:r>
              <a:rPr lang="fr-FR"/>
              <a:t> clearer.</a:t>
            </a:r>
            <a:endParaRPr/>
          </a:p>
          <a:p>
            <a:pPr indent="0" lvl="0" marL="0" rtl="0" algn="l">
              <a:spcBef>
                <a:spcPts val="0"/>
              </a:spcBef>
              <a:spcAft>
                <a:spcPts val="0"/>
              </a:spcAft>
              <a:buNone/>
            </a:pPr>
            <a:r>
              <a:rPr lang="fr-FR"/>
              <a:t>Now that we have a better understanding of the phylogenetic tree of birds, lets </a:t>
            </a:r>
            <a:r>
              <a:rPr lang="fr-FR"/>
              <a:t>highlights</a:t>
            </a:r>
            <a:r>
              <a:rPr lang="fr-FR"/>
              <a:t> the maximum pitch reached in each recordings</a:t>
            </a:r>
            <a:endParaRPr/>
          </a:p>
        </p:txBody>
      </p:sp>
      <p:sp>
        <p:nvSpPr>
          <p:cNvPr id="281" name="Google Shape;281;gaffee965d2_1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ffee965d2_1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ffee965d2_1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I plotted a phylogeny where I mapped the maximum pitch on each birds. For a quick recap, pitch is..</a:t>
            </a:r>
            <a:endParaRPr/>
          </a:p>
          <a:p>
            <a:pPr indent="0" lvl="0" marL="0" rtl="0" algn="l">
              <a:spcBef>
                <a:spcPts val="0"/>
              </a:spcBef>
              <a:spcAft>
                <a:spcPts val="0"/>
              </a:spcAft>
              <a:buNone/>
            </a:pPr>
            <a:r>
              <a:rPr lang="fr-FR"/>
              <a:t>We see there are clusters that corresponds to birds order like songbird; Parrots; and Hummingbirds.</a:t>
            </a:r>
            <a:endParaRPr/>
          </a:p>
          <a:p>
            <a:pPr indent="0" lvl="0" marL="0" rtl="0" algn="l">
              <a:spcBef>
                <a:spcPts val="0"/>
              </a:spcBef>
              <a:spcAft>
                <a:spcPts val="0"/>
              </a:spcAft>
              <a:buNone/>
            </a:pPr>
            <a:r>
              <a:rPr lang="fr-FR"/>
              <a:t>We observe that both parrots and songbirds, two sister groups, have higher maximum pitch than many other bird species.</a:t>
            </a:r>
            <a:endParaRPr/>
          </a:p>
          <a:p>
            <a:pPr indent="0" lvl="0" marL="0" rtl="0" algn="l">
              <a:spcBef>
                <a:spcPts val="0"/>
              </a:spcBef>
              <a:spcAft>
                <a:spcPts val="0"/>
              </a:spcAft>
              <a:buNone/>
            </a:pPr>
            <a:r>
              <a:rPr lang="fr-FR"/>
              <a:t>From here, we can see that there might exist a kinship relationship between the maximum pitch repartition in the bird phylogenetic tree.</a:t>
            </a:r>
            <a:endParaRPr/>
          </a:p>
          <a:p>
            <a:pPr indent="0" lvl="0" marL="0" rtl="0" algn="l">
              <a:spcBef>
                <a:spcPts val="0"/>
              </a:spcBef>
              <a:spcAft>
                <a:spcPts val="0"/>
              </a:spcAft>
              <a:buNone/>
            </a:pPr>
            <a:r>
              <a:rPr lang="fr-FR"/>
              <a:t>However, this theory does not explain why Hummingbirds have higher maximum pitch than other species because Hummingbirds are not closely related to parrots and songbirds, however their vocal organ shows convergence with the one of songbirds. </a:t>
            </a:r>
            <a:endParaRPr/>
          </a:p>
          <a:p>
            <a:pPr indent="0" lvl="0" marL="0" rtl="0" algn="l">
              <a:spcBef>
                <a:spcPts val="0"/>
              </a:spcBef>
              <a:spcAft>
                <a:spcPts val="0"/>
              </a:spcAft>
              <a:buNone/>
            </a:pPr>
            <a:r>
              <a:rPr lang="fr-FR"/>
              <a:t>So, it might be the morphology of the vocal organs that explains higher maximum pitch in birds.</a:t>
            </a:r>
            <a:endParaRPr/>
          </a:p>
          <a:p>
            <a:pPr indent="0" lvl="0" marL="0" rtl="0" algn="l">
              <a:spcBef>
                <a:spcPts val="0"/>
              </a:spcBef>
              <a:spcAft>
                <a:spcPts val="0"/>
              </a:spcAft>
              <a:buClr>
                <a:schemeClr val="dk1"/>
              </a:buClr>
              <a:buSzPts val="1100"/>
              <a:buFont typeface="Arial"/>
              <a:buNone/>
            </a:pPr>
            <a:r>
              <a:rPr lang="fr-FR"/>
              <a:t>This phylogenetic study only allowed us to look at one variable at a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7" name="Google Shape;347;gaffee965d2_1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d8f536ed2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d8f536ed2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So, I computted a PCA to not only look at one variable as I did in the tree, but to take in account multiple parameters at the same time. PCA is...</a:t>
            </a:r>
            <a:endParaRPr/>
          </a:p>
          <a:p>
            <a:pPr indent="0" lvl="0" marL="0" rtl="0" algn="l">
              <a:spcBef>
                <a:spcPts val="0"/>
              </a:spcBef>
              <a:spcAft>
                <a:spcPts val="0"/>
              </a:spcAft>
              <a:buNone/>
            </a:pPr>
            <a:r>
              <a:rPr lang="fr-FR"/>
              <a:t>Because we saw some clades </a:t>
            </a:r>
            <a:r>
              <a:rPr lang="fr-FR"/>
              <a:t>highlighted</a:t>
            </a:r>
            <a:r>
              <a:rPr lang="fr-FR"/>
              <a:t> by the phylogenetic tree, I decided to showcase them in the pca as well</a:t>
            </a:r>
            <a:endParaRPr/>
          </a:p>
        </p:txBody>
      </p:sp>
      <p:sp>
        <p:nvSpPr>
          <p:cNvPr id="380" name="Google Shape;380;gad8f536ed2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ffee965d2_1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ffee965d2_1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So here we can see PCA of bird sound parameters</a:t>
            </a:r>
            <a:r>
              <a:rPr lang="fr-FR"/>
              <a:t> grouped by differencing other birds from songbirds (in blue), parrots (in orange) and hummingbirds (in red). We notice that Songbirds also known as passerines encompass the other birds on the negative side of PC1.</a:t>
            </a:r>
            <a:endParaRPr/>
          </a:p>
          <a:p>
            <a:pPr indent="0" lvl="0" marL="0" rtl="0" algn="l">
              <a:spcBef>
                <a:spcPts val="0"/>
              </a:spcBef>
              <a:spcAft>
                <a:spcPts val="0"/>
              </a:spcAft>
              <a:buNone/>
            </a:pPr>
            <a:r>
              <a:rPr lang="fr-FR"/>
              <a:t>How can we explain that?</a:t>
            </a:r>
            <a:endParaRPr/>
          </a:p>
          <a:p>
            <a:pPr indent="0" lvl="0" marL="0" rtl="0" algn="l">
              <a:spcBef>
                <a:spcPts val="0"/>
              </a:spcBef>
              <a:spcAft>
                <a:spcPts val="0"/>
              </a:spcAft>
              <a:buClr>
                <a:schemeClr val="dk1"/>
              </a:buClr>
              <a:buSzPts val="1100"/>
              <a:buFont typeface="Arial"/>
              <a:buNone/>
            </a:pPr>
            <a:r>
              <a:t/>
            </a:r>
            <a:endParaRPr/>
          </a:p>
        </p:txBody>
      </p:sp>
      <p:sp>
        <p:nvSpPr>
          <p:cNvPr id="386" name="Google Shape;386;gaffee965d2_1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ffee965d2_1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ffee965d2_1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By adding the arrow  we notice that the negative side of PC1 correlates with the maximum loudness and the maximum pitch. This mean that all point tending to the negative side of PC1 will have higher maximum loudness and pitch.</a:t>
            </a:r>
            <a:endParaRPr/>
          </a:p>
          <a:p>
            <a:pPr indent="0" lvl="0" marL="0" rtl="0" algn="l">
              <a:spcBef>
                <a:spcPts val="0"/>
              </a:spcBef>
              <a:spcAft>
                <a:spcPts val="0"/>
              </a:spcAft>
              <a:buNone/>
            </a:pPr>
            <a:r>
              <a:rPr lang="fr-FR"/>
              <a:t>To showcase this to you, lets take bird example. Here, we have …</a:t>
            </a:r>
            <a:endParaRPr/>
          </a:p>
          <a:p>
            <a:pPr indent="0" lvl="0" marL="0" rtl="0" algn="l">
              <a:spcBef>
                <a:spcPts val="0"/>
              </a:spcBef>
              <a:spcAft>
                <a:spcPts val="0"/>
              </a:spcAft>
              <a:buNone/>
            </a:pPr>
            <a:r>
              <a:rPr lang="fr-FR"/>
              <a:t>So, we can say that Songbirds represented in blue have higher </a:t>
            </a:r>
            <a:r>
              <a:rPr lang="fr-FR"/>
              <a:t>maximum loudness and pitch. We observe that hummingbirds in red are positioned on the far up left and have also higher maximum loudness and pitch than the rest of birds. Parrots, in Orange, are more scattered but still on the negative side of PC1. They all have higher maximum pitch but their minimum loudness differ. </a:t>
            </a:r>
            <a:endParaRPr/>
          </a:p>
          <a:p>
            <a:pPr indent="0" lvl="0" marL="0" rtl="0" algn="l">
              <a:spcBef>
                <a:spcPts val="0"/>
              </a:spcBef>
              <a:spcAft>
                <a:spcPts val="0"/>
              </a:spcAft>
              <a:buNone/>
            </a:pPr>
            <a:r>
              <a:rPr lang="fr-FR"/>
              <a:t>This pca explains over 90% of the variability.</a:t>
            </a:r>
            <a:endParaRPr/>
          </a:p>
          <a:p>
            <a:pPr indent="0" lvl="0" marL="0" rtl="0" algn="l">
              <a:spcBef>
                <a:spcPts val="0"/>
              </a:spcBef>
              <a:spcAft>
                <a:spcPts val="0"/>
              </a:spcAft>
              <a:buClr>
                <a:schemeClr val="dk1"/>
              </a:buClr>
              <a:buSzPts val="1100"/>
              <a:buFont typeface="Arial"/>
              <a:buNone/>
            </a:pPr>
            <a:r>
              <a:rPr lang="fr-FR"/>
              <a:t>In this pca, we saw that loudness was an important variability of the sounds, </a:t>
            </a:r>
            <a:endParaRPr/>
          </a:p>
          <a:p>
            <a:pPr indent="0" lvl="0" marL="0" rtl="0" algn="l">
              <a:spcBef>
                <a:spcPts val="0"/>
              </a:spcBef>
              <a:spcAft>
                <a:spcPts val="0"/>
              </a:spcAft>
              <a:buNone/>
            </a:pPr>
            <a:r>
              <a:t/>
            </a:r>
            <a:endParaRPr/>
          </a:p>
        </p:txBody>
      </p:sp>
      <p:sp>
        <p:nvSpPr>
          <p:cNvPr id="396" name="Google Shape;396;gaffee965d2_1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ffee965d2_1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ffee965d2_1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 </a:t>
            </a:r>
            <a:r>
              <a:rPr lang="fr-FR"/>
              <a:t>so I plotted a phylogenetic tree highlighting maximum loudness. As a quick reminder, loudness…</a:t>
            </a:r>
            <a:endParaRPr/>
          </a:p>
          <a:p>
            <a:pPr indent="0" lvl="0" marL="0" rtl="0" algn="l">
              <a:spcBef>
                <a:spcPts val="0"/>
              </a:spcBef>
              <a:spcAft>
                <a:spcPts val="0"/>
              </a:spcAft>
              <a:buClr>
                <a:schemeClr val="dk1"/>
              </a:buClr>
              <a:buSzPts val="1100"/>
              <a:buFont typeface="Arial"/>
              <a:buNone/>
            </a:pPr>
            <a:r>
              <a:rPr lang="fr-FR"/>
              <a:t>In contrast with the tree highlighting pitch, wee see here no apparent link between the bird groups and their loudness. </a:t>
            </a:r>
            <a:endParaRPr/>
          </a:p>
          <a:p>
            <a:pPr indent="0" lvl="0" marL="0" rtl="0" algn="l">
              <a:spcBef>
                <a:spcPts val="0"/>
              </a:spcBef>
              <a:spcAft>
                <a:spcPts val="0"/>
              </a:spcAft>
              <a:buClr>
                <a:schemeClr val="dk1"/>
              </a:buClr>
              <a:buSzPts val="1100"/>
              <a:buFont typeface="Arial"/>
              <a:buNone/>
            </a:pPr>
            <a:r>
              <a:rPr lang="fr-FR"/>
              <a:t>We excpected that the mass had an influence on loudness, so, I looked at the influence of mass on sound parameters..</a:t>
            </a:r>
            <a:endParaRPr/>
          </a:p>
          <a:p>
            <a:pPr indent="0" lvl="0" marL="0" rtl="0" algn="l">
              <a:spcBef>
                <a:spcPts val="0"/>
              </a:spcBef>
              <a:spcAft>
                <a:spcPts val="0"/>
              </a:spcAft>
              <a:buNone/>
            </a:pPr>
            <a:r>
              <a:t/>
            </a:r>
            <a:endParaRPr/>
          </a:p>
        </p:txBody>
      </p:sp>
      <p:sp>
        <p:nvSpPr>
          <p:cNvPr id="424" name="Google Shape;424;gaffee965d2_1_2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d8f536ed2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d8f536ed2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And I was surprised to find that size seems to have an influence on sound parameters. </a:t>
            </a:r>
            <a:endParaRPr/>
          </a:p>
          <a:p>
            <a:pPr indent="0" lvl="0" marL="0" rtl="0" algn="l">
              <a:spcBef>
                <a:spcPts val="0"/>
              </a:spcBef>
              <a:spcAft>
                <a:spcPts val="0"/>
              </a:spcAft>
              <a:buNone/>
            </a:pPr>
            <a:r>
              <a:rPr lang="fr-FR"/>
              <a:t>In this PCA of birds sound parameters, I grouped the bird by their mass into 4 categories (Xsmall, small, medium, and large) using quantiles technics. I also plotted the ellypse of each groups to improve the legibility of the graph.</a:t>
            </a:r>
            <a:endParaRPr/>
          </a:p>
          <a:p>
            <a:pPr indent="0" lvl="0" marL="0" rtl="0" algn="l">
              <a:spcBef>
                <a:spcPts val="0"/>
              </a:spcBef>
              <a:spcAft>
                <a:spcPts val="0"/>
              </a:spcAft>
              <a:buNone/>
            </a:pPr>
            <a:r>
              <a:rPr lang="fr-FR"/>
              <a:t>We can see that medium and large birds </a:t>
            </a:r>
            <a:r>
              <a:rPr lang="fr-FR"/>
              <a:t>ellipses</a:t>
            </a:r>
            <a:r>
              <a:rPr lang="fr-FR"/>
              <a:t> are one on top of the others, this means that there is not much difference between large and medium bird in term of sound production. However, Small birds and Xsmall birds </a:t>
            </a:r>
            <a:r>
              <a:rPr lang="fr-FR"/>
              <a:t>have higher maximum pitch and loudness than medium and large birds. </a:t>
            </a:r>
            <a:endParaRPr/>
          </a:p>
          <a:p>
            <a:pPr indent="0" lvl="0" marL="0" rtl="0" algn="l">
              <a:spcBef>
                <a:spcPts val="0"/>
              </a:spcBef>
              <a:spcAft>
                <a:spcPts val="0"/>
              </a:spcAft>
              <a:buNone/>
            </a:pPr>
            <a:r>
              <a:rPr lang="fr-FR"/>
              <a:t>Xsmall birds have a wider range of loudness, they are the category that can produce both the higher maximum loudness and minimum loudness. This mean that they can sing louder and quieter than any other birds.</a:t>
            </a:r>
            <a:endParaRPr/>
          </a:p>
          <a:p>
            <a:pPr indent="0" lvl="0" marL="0" rtl="0" algn="l">
              <a:spcBef>
                <a:spcPts val="0"/>
              </a:spcBef>
              <a:spcAft>
                <a:spcPts val="0"/>
              </a:spcAft>
              <a:buNone/>
            </a:pPr>
            <a:r>
              <a:rPr lang="fr-FR"/>
              <a:t>Small birds also seems to be able to sing at a higher maximum loudness than medium and large birds, however, there is a negative correlation between minimum loudness and small bird body mass. This mean that </a:t>
            </a:r>
            <a:r>
              <a:rPr lang="fr-FR"/>
              <a:t>small birds are not able to sing quietly, but they can sing loudly. </a:t>
            </a:r>
            <a:endParaRPr/>
          </a:p>
          <a:p>
            <a:pPr indent="0" lvl="0" marL="0" rtl="0" algn="l">
              <a:spcBef>
                <a:spcPts val="0"/>
              </a:spcBef>
              <a:spcAft>
                <a:spcPts val="0"/>
              </a:spcAft>
              <a:buNone/>
            </a:pPr>
            <a:r>
              <a:rPr lang="fr-FR"/>
              <a:t>Medium and large birds, on the other hand, are not able to reach high maximum loudness, however they can reach high minimum loudness. </a:t>
            </a:r>
            <a:endParaRPr/>
          </a:p>
        </p:txBody>
      </p:sp>
      <p:sp>
        <p:nvSpPr>
          <p:cNvPr id="445" name="Google Shape;445;gad8f536ed2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d8f536ed2_0_9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ad8f536ed2_0_9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ad8f536ed2_0_9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I am going to walk you through the background of the Birdsong Team and set the context to bird song research.</a:t>
            </a:r>
            <a:endParaRPr/>
          </a:p>
        </p:txBody>
      </p:sp>
      <p:sp>
        <p:nvSpPr>
          <p:cNvPr id="98" name="Google Shape;9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d8f536ed2_0_9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d8f536ed2_0_9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so, to sum up...</a:t>
            </a:r>
            <a:endParaRPr/>
          </a:p>
          <a:p>
            <a:pPr indent="0" lvl="0" marL="0" rtl="0" algn="l">
              <a:spcBef>
                <a:spcPts val="0"/>
              </a:spcBef>
              <a:spcAft>
                <a:spcPts val="0"/>
              </a:spcAft>
              <a:buNone/>
            </a:pPr>
            <a:r>
              <a:rPr lang="fr-FR"/>
              <a:t>To complete this study, further analytical analysis would be needed in addition of studying other parameters linked to lifestyle such as the influence of the living environment (arboreal or terrestrial)</a:t>
            </a:r>
            <a:endParaRPr/>
          </a:p>
        </p:txBody>
      </p:sp>
      <p:sp>
        <p:nvSpPr>
          <p:cNvPr id="481" name="Google Shape;481;gad8f536ed2_0_9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d8f536ed2_0_10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d8f536ed2_0_10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The rest of the team will work on Motion and deformation of the vocal tract and the airflow. Rachel olson will work on X-ray videos showing the inside motion of the vocal tract while Alireza Kazemi will build a 3D aeroacoustic model. It is interesting because sound is produced by air vibration.</a:t>
            </a:r>
            <a:endParaRPr/>
          </a:p>
        </p:txBody>
      </p:sp>
      <p:sp>
        <p:nvSpPr>
          <p:cNvPr id="537" name="Google Shape;537;gad8f536ed2_0_10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d8f536ed2_0_1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ad8f536ed2_0_1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I haven't mentioned it earlier but I also worked on developing an experimental protocol to record vocalising bird. However, in contrast of what Rachel Olson will do, the protocol I designed is to film birds in the visual spectrum to look at the outside, not in the X-ray spectrum.  </a:t>
            </a:r>
            <a:endParaRPr/>
          </a:p>
        </p:txBody>
      </p:sp>
      <p:sp>
        <p:nvSpPr>
          <p:cNvPr id="600" name="Google Shape;600;gad8f536ed2_0_1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aeff7b089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aeff7b089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To illustrate this, let me show you this short and very informative video.</a:t>
            </a:r>
            <a:endParaRPr/>
          </a:p>
          <a:p>
            <a:pPr indent="0" lvl="0" marL="0" rtl="0" algn="l">
              <a:spcBef>
                <a:spcPts val="0"/>
              </a:spcBef>
              <a:spcAft>
                <a:spcPts val="0"/>
              </a:spcAft>
              <a:buClr>
                <a:schemeClr val="dk1"/>
              </a:buClr>
              <a:buSzPts val="1100"/>
              <a:buFont typeface="Arial"/>
              <a:buNone/>
            </a:pPr>
            <a:r>
              <a:rPr lang="fr-FR"/>
              <a:t>This is a video of my myna that i took at the beginning of my internship.</a:t>
            </a:r>
            <a:endParaRPr/>
          </a:p>
          <a:p>
            <a:pPr indent="0" lvl="0" marL="0" rtl="0" algn="l">
              <a:spcBef>
                <a:spcPts val="0"/>
              </a:spcBef>
              <a:spcAft>
                <a:spcPts val="0"/>
              </a:spcAft>
              <a:buNone/>
            </a:pPr>
            <a:r>
              <a:rPr lang="fr-FR"/>
              <a:t>We can clearly see a visual difference between low and high pitch.</a:t>
            </a:r>
            <a:endParaRPr/>
          </a:p>
          <a:p>
            <a:pPr indent="0" lvl="0" marL="0" rtl="0" algn="l">
              <a:spcBef>
                <a:spcPts val="0"/>
              </a:spcBef>
              <a:spcAft>
                <a:spcPts val="0"/>
              </a:spcAft>
              <a:buClr>
                <a:schemeClr val="dk1"/>
              </a:buClr>
              <a:buSzPts val="1100"/>
              <a:buFont typeface="Arial"/>
              <a:buNone/>
            </a:pPr>
            <a:r>
              <a:t/>
            </a:r>
            <a:endParaRPr/>
          </a:p>
        </p:txBody>
      </p:sp>
      <p:sp>
        <p:nvSpPr>
          <p:cNvPr id="665" name="Google Shape;665;gaeff7b089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aeff7b089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aeff7b089f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FR"/>
              <a:t>From there, we tried to develop an experimental protocol to record vocalising bird in order to quantify the movements between the syrinx structures and the rest of the vocal tract in order to convey a biomechanical study on bird vocalisation. </a:t>
            </a:r>
            <a:endParaRPr/>
          </a:p>
          <a:p>
            <a:pPr indent="0" lvl="0" marL="0" rtl="0" algn="l">
              <a:spcBef>
                <a:spcPts val="0"/>
              </a:spcBef>
              <a:spcAft>
                <a:spcPts val="0"/>
              </a:spcAft>
              <a:buNone/>
            </a:pPr>
            <a:r>
              <a:rPr lang="fr-FR"/>
              <a:t>So, I designed a recording cage for this protocol that I designed entirely in 3D, using a laser cutter at the Maker lab! Here we can see a picture of a recording test that I did with my myna.</a:t>
            </a:r>
            <a:endParaRPr/>
          </a:p>
        </p:txBody>
      </p:sp>
      <p:sp>
        <p:nvSpPr>
          <p:cNvPr id="671" name="Google Shape;671;gaeff7b089f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I would like to thanks Pauline Provini for being an </a:t>
            </a:r>
            <a:r>
              <a:rPr lang="fr-FR"/>
              <a:t>excellent</a:t>
            </a:r>
            <a:r>
              <a:rPr lang="fr-FR"/>
              <a:t> supervisor to me, and Rachel Olson. They both welcomed me with such kindness and helped me during this internship. I am really sad that the internship is </a:t>
            </a:r>
            <a:r>
              <a:rPr lang="fr-FR"/>
              <a:t>approaching</a:t>
            </a:r>
            <a:r>
              <a:rPr lang="fr-FR"/>
              <a:t> the end, and I am so </a:t>
            </a:r>
            <a:r>
              <a:rPr lang="fr-FR"/>
              <a:t>grateful</a:t>
            </a:r>
            <a:r>
              <a:rPr lang="fr-FR"/>
              <a:t> to have had this </a:t>
            </a:r>
            <a:r>
              <a:rPr lang="fr-FR"/>
              <a:t>wonderful</a:t>
            </a:r>
            <a:r>
              <a:rPr lang="fr-FR"/>
              <a:t> opportunity. </a:t>
            </a:r>
            <a:r>
              <a:rPr lang="fr-FR"/>
              <a:t> So once again, THANK YOU ! </a:t>
            </a:r>
            <a:r>
              <a:rPr lang="fr-FR"/>
              <a:t>And I hope to get to learn more about the new member of the team, Ali.</a:t>
            </a:r>
            <a:endParaRPr/>
          </a:p>
          <a:p>
            <a:pPr indent="0" lvl="0" marL="0" rtl="0" algn="l">
              <a:spcBef>
                <a:spcPts val="0"/>
              </a:spcBef>
              <a:spcAft>
                <a:spcPts val="0"/>
              </a:spcAft>
              <a:buNone/>
            </a:pPr>
            <a:r>
              <a:rPr lang="fr-FR"/>
              <a:t>Thanks for listening</a:t>
            </a:r>
            <a:endParaRPr/>
          </a:p>
        </p:txBody>
      </p:sp>
      <p:sp>
        <p:nvSpPr>
          <p:cNvPr id="683" name="Google Shape;68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b04326d9a4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b04326d9a4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b04326d9a4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d8f536ed2_0_6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d8f536ed2_0_6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what parameters influence the sound?</a:t>
            </a:r>
            <a:endParaRPr/>
          </a:p>
          <a:p>
            <a:pPr indent="0" lvl="0" marL="0" rtl="0" algn="l">
              <a:spcBef>
                <a:spcPts val="0"/>
              </a:spcBef>
              <a:spcAft>
                <a:spcPts val="0"/>
              </a:spcAft>
              <a:buNone/>
            </a:pPr>
            <a:r>
              <a:t/>
            </a:r>
            <a:endParaRPr/>
          </a:p>
        </p:txBody>
      </p:sp>
      <p:sp>
        <p:nvSpPr>
          <p:cNvPr id="706" name="Google Shape;706;gad8f536ed2_0_6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My work focused on the way</a:t>
            </a:r>
            <a:r>
              <a:rPr lang="fr-FR"/>
              <a:t> birds are producing vocalisation.</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fr-FR"/>
              <a:t>Rachel Olson : I</a:t>
            </a:r>
            <a:r>
              <a:rPr lang="fr-FR"/>
              <a:t>dentify what shape is associated with what sounds, she will test for correlations between the vocal system 3D shape using X-ray microtomography (µCT) with contrast agent and sound parameters in order to link the anatomy of the avian vocal system (the syrinx) with the sounds they produce. </a:t>
            </a:r>
            <a:endParaRPr/>
          </a:p>
          <a:p>
            <a:pPr indent="0" lvl="0" marL="0" rtl="0" algn="l">
              <a:spcBef>
                <a:spcPts val="0"/>
              </a:spcBef>
              <a:spcAft>
                <a:spcPts val="0"/>
              </a:spcAft>
              <a:buSzPts val="1100"/>
              <a:buNone/>
            </a:pPr>
            <a:r>
              <a:rPr lang="fr-FR"/>
              <a:t>Alireza Kazemi : built a</a:t>
            </a:r>
            <a:r>
              <a:rPr lang="fr-FR"/>
              <a:t>n aero-acoustic model of bird sound production to focus on the airflow, which is at the origin of the sound production.</a:t>
            </a:r>
            <a:endParaRPr/>
          </a:p>
        </p:txBody>
      </p:sp>
      <p:sp>
        <p:nvSpPr>
          <p:cNvPr id="119" name="Google Shape;11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d8f536ed2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d8f536ed2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sz="1100">
                <a:latin typeface="Arial"/>
                <a:ea typeface="Arial"/>
                <a:cs typeface="Arial"/>
                <a:sym typeface="Arial"/>
              </a:rPr>
              <a:t>Have you ever wonder how do birds vocalise? There are 2 essentials things to consider while studying the vocalization process in any species! Indeed, most animals have the ability to produce and to modulate sounds. Humans for example produce sounds with their vocal folds in the larynx, and then articulate the produced sound into words using their mouth, tongue, lips.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In birds, the primary sound is produced by the vibration of the membranes of the syrinx and is then modulated by the vocal tract.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schem, def vocal tract</a:t>
            </a:r>
            <a:endParaRPr sz="1100">
              <a:latin typeface="Arial"/>
              <a:ea typeface="Arial"/>
              <a:cs typeface="Arial"/>
              <a:sym typeface="Arial"/>
            </a:endParaRPr>
          </a:p>
          <a:p>
            <a:pPr indent="0" lvl="0" marL="0" rtl="0" algn="l">
              <a:spcBef>
                <a:spcPts val="0"/>
              </a:spcBef>
              <a:spcAft>
                <a:spcPts val="0"/>
              </a:spcAft>
              <a:buNone/>
            </a:pPr>
            <a:r>
              <a:rPr lang="fr-FR"/>
              <a:t>Because most research focuses on the production of sound by the syrinx, modulations by the vocal tract have been overlooked for a long time. That is what the Bird song team is focusing on.</a:t>
            </a:r>
            <a:endParaRPr/>
          </a:p>
        </p:txBody>
      </p:sp>
      <p:sp>
        <p:nvSpPr>
          <p:cNvPr id="153" name="Google Shape;153;gad8f536ed2_0_1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d8f536ed2_0_7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d8f536ed2_0_7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what parameters influence the sound?</a:t>
            </a:r>
            <a:endParaRPr/>
          </a:p>
          <a:p>
            <a:pPr indent="0" lvl="0" marL="0" rtl="0" algn="l">
              <a:spcBef>
                <a:spcPts val="0"/>
              </a:spcBef>
              <a:spcAft>
                <a:spcPts val="0"/>
              </a:spcAft>
              <a:buNone/>
            </a:pPr>
            <a:r>
              <a:rPr lang="fr-FR"/>
              <a:t>evolutionary history, shape and body size, lifestyle, shape and deformation and air flow to understand the biomechanic of vocalisation</a:t>
            </a:r>
            <a:endParaRPr/>
          </a:p>
          <a:p>
            <a:pPr indent="0" lvl="0" marL="0" rtl="0" algn="l">
              <a:spcBef>
                <a:spcPts val="0"/>
              </a:spcBef>
              <a:spcAft>
                <a:spcPts val="0"/>
              </a:spcAft>
              <a:buNone/>
            </a:pPr>
            <a:r>
              <a:rPr lang="fr-FR"/>
              <a:t>Because the shape of the syrinx has already been much studied, and because the motion and deformation, and the airflow are being studied by the postdocs,I will focus on ...</a:t>
            </a:r>
            <a:endParaRPr/>
          </a:p>
          <a:p>
            <a:pPr indent="0" lvl="0" marL="0" rtl="0" algn="l">
              <a:spcBef>
                <a:spcPts val="0"/>
              </a:spcBef>
              <a:spcAft>
                <a:spcPts val="0"/>
              </a:spcAft>
              <a:buNone/>
            </a:pPr>
            <a:r>
              <a:t/>
            </a:r>
            <a:endParaRPr/>
          </a:p>
        </p:txBody>
      </p:sp>
      <p:sp>
        <p:nvSpPr>
          <p:cNvPr id="167" name="Google Shape;167;gad8f536ed2_0_7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d8f536ed2_0_9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d8f536ed2_0_9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I have worked on life style but, due to lack of time, will not present my results here</a:t>
            </a:r>
            <a:endParaRPr/>
          </a:p>
          <a:p>
            <a:pPr indent="0" lvl="0" marL="0" rtl="0" algn="l">
              <a:spcBef>
                <a:spcPts val="0"/>
              </a:spcBef>
              <a:spcAft>
                <a:spcPts val="0"/>
              </a:spcAft>
              <a:buNone/>
            </a:pPr>
            <a:r>
              <a:t/>
            </a:r>
            <a:endParaRPr/>
          </a:p>
        </p:txBody>
      </p:sp>
      <p:sp>
        <p:nvSpPr>
          <p:cNvPr id="195" name="Google Shape;195;gad8f536ed2_0_9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eff7b089f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eff7b089f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I gathered a total of 130 recordings each from different species. From each recordings, I extracted multiple parameters such as the mean, min, max pitch and loudness.</a:t>
            </a:r>
            <a:endParaRPr/>
          </a:p>
          <a:p>
            <a:pPr indent="0" lvl="0" marL="0" rtl="0" algn="l">
              <a:spcBef>
                <a:spcPts val="0"/>
              </a:spcBef>
              <a:spcAft>
                <a:spcPts val="0"/>
              </a:spcAft>
              <a:buNone/>
            </a:pPr>
            <a:r>
              <a:rPr lang="fr-FR"/>
              <a:t>As a quick recap, …</a:t>
            </a:r>
            <a:endParaRPr/>
          </a:p>
          <a:p>
            <a:pPr indent="0" lvl="0" marL="0" rtl="0" algn="l">
              <a:spcBef>
                <a:spcPts val="0"/>
              </a:spcBef>
              <a:spcAft>
                <a:spcPts val="0"/>
              </a:spcAft>
              <a:buNone/>
            </a:pPr>
            <a:r>
              <a:rPr lang="fr-FR"/>
              <a:t>Here you can see an example of one spectrogram from the recording of Plegadis falcinellus. On this recording, to give you an idea, I removed background noises and then extracted acoustic parameters such as the loudness, pitch and timbre.</a:t>
            </a:r>
            <a:endParaRPr/>
          </a:p>
          <a:p>
            <a:pPr indent="0" lvl="0" marL="0" rtl="0" algn="l">
              <a:spcBef>
                <a:spcPts val="0"/>
              </a:spcBef>
              <a:spcAft>
                <a:spcPts val="0"/>
              </a:spcAft>
              <a:buClr>
                <a:schemeClr val="dk1"/>
              </a:buClr>
              <a:buFont typeface="Arial"/>
              <a:buNone/>
            </a:pPr>
            <a:r>
              <a:rPr lang="fr-FR"/>
              <a:t>Having these data, I wondered if phylogeny could predict those acoustic parameters. </a:t>
            </a:r>
            <a:endParaRPr/>
          </a:p>
        </p:txBody>
      </p:sp>
      <p:sp>
        <p:nvSpPr>
          <p:cNvPr id="228" name="Google Shape;228;gaeff7b089f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9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00" cy="6396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900" cy="6396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00" cy="58533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20" Type="http://schemas.openxmlformats.org/officeDocument/2006/relationships/image" Target="../media/image26.png"/><Relationship Id="rId22" Type="http://schemas.openxmlformats.org/officeDocument/2006/relationships/image" Target="../media/image29.png"/><Relationship Id="rId21" Type="http://schemas.openxmlformats.org/officeDocument/2006/relationships/image" Target="../media/image27.png"/><Relationship Id="rId24" Type="http://schemas.openxmlformats.org/officeDocument/2006/relationships/image" Target="../media/image33.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2.png"/><Relationship Id="rId26" Type="http://schemas.openxmlformats.org/officeDocument/2006/relationships/image" Target="../media/image34.png"/><Relationship Id="rId25" Type="http://schemas.openxmlformats.org/officeDocument/2006/relationships/image" Target="../media/image35.png"/><Relationship Id="rId28" Type="http://schemas.openxmlformats.org/officeDocument/2006/relationships/image" Target="../media/image43.png"/><Relationship Id="rId27" Type="http://schemas.openxmlformats.org/officeDocument/2006/relationships/image" Target="../media/image41.png"/><Relationship Id="rId5" Type="http://schemas.openxmlformats.org/officeDocument/2006/relationships/image" Target="../media/image10.png"/><Relationship Id="rId6" Type="http://schemas.openxmlformats.org/officeDocument/2006/relationships/image" Target="../media/image9.png"/><Relationship Id="rId29" Type="http://schemas.openxmlformats.org/officeDocument/2006/relationships/image" Target="../media/image37.png"/><Relationship Id="rId7" Type="http://schemas.openxmlformats.org/officeDocument/2006/relationships/image" Target="../media/image13.png"/><Relationship Id="rId8" Type="http://schemas.openxmlformats.org/officeDocument/2006/relationships/image" Target="../media/image17.png"/><Relationship Id="rId31" Type="http://schemas.openxmlformats.org/officeDocument/2006/relationships/image" Target="../media/image65.png"/><Relationship Id="rId30" Type="http://schemas.openxmlformats.org/officeDocument/2006/relationships/image" Target="../media/image42.png"/><Relationship Id="rId11" Type="http://schemas.openxmlformats.org/officeDocument/2006/relationships/image" Target="../media/image20.png"/><Relationship Id="rId33" Type="http://schemas.openxmlformats.org/officeDocument/2006/relationships/image" Target="../media/image40.png"/><Relationship Id="rId10" Type="http://schemas.openxmlformats.org/officeDocument/2006/relationships/image" Target="../media/image36.png"/><Relationship Id="rId32" Type="http://schemas.openxmlformats.org/officeDocument/2006/relationships/image" Target="../media/image46.png"/><Relationship Id="rId13" Type="http://schemas.openxmlformats.org/officeDocument/2006/relationships/image" Target="../media/image25.png"/><Relationship Id="rId12" Type="http://schemas.openxmlformats.org/officeDocument/2006/relationships/image" Target="../media/image21.png"/><Relationship Id="rId15" Type="http://schemas.openxmlformats.org/officeDocument/2006/relationships/image" Target="../media/image30.png"/><Relationship Id="rId14" Type="http://schemas.openxmlformats.org/officeDocument/2006/relationships/image" Target="../media/image39.png"/><Relationship Id="rId17" Type="http://schemas.openxmlformats.org/officeDocument/2006/relationships/image" Target="../media/image24.png"/><Relationship Id="rId16" Type="http://schemas.openxmlformats.org/officeDocument/2006/relationships/image" Target="../media/image32.png"/><Relationship Id="rId19" Type="http://schemas.openxmlformats.org/officeDocument/2006/relationships/image" Target="../media/image31.png"/><Relationship Id="rId1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7.png"/><Relationship Id="rId9" Type="http://schemas.openxmlformats.org/officeDocument/2006/relationships/image" Target="../media/image26.png"/><Relationship Id="rId5" Type="http://schemas.openxmlformats.org/officeDocument/2006/relationships/image" Target="../media/image45.png"/><Relationship Id="rId6" Type="http://schemas.openxmlformats.org/officeDocument/2006/relationships/image" Target="../media/image55.png"/><Relationship Id="rId7" Type="http://schemas.openxmlformats.org/officeDocument/2006/relationships/image" Target="../media/image64.png"/><Relationship Id="rId8" Type="http://schemas.openxmlformats.org/officeDocument/2006/relationships/image" Target="../media/image31.png"/><Relationship Id="rId10"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rive.google.com/file/d/1-XGOCAA-TfSEx7s9sjUSB6GoEg_meBba/view" TargetMode="Externa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58.png"/><Relationship Id="rId7"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medium.com/@IckeIlknur/central-pattern-generators-to-synthesize-birdsongs-f0d09d6936c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4509120"/>
            <a:ext cx="9144000" cy="2349300"/>
          </a:xfrm>
          <a:prstGeom prst="rect">
            <a:avLst/>
          </a:prstGeom>
          <a:solidFill>
            <a:srgbClr val="82B4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3"/>
          <p:cNvSpPr txBox="1"/>
          <p:nvPr>
            <p:ph type="ctrTitle"/>
          </p:nvPr>
        </p:nvSpPr>
        <p:spPr>
          <a:xfrm>
            <a:off x="677425" y="4746375"/>
            <a:ext cx="3743100" cy="147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fr-FR">
                <a:solidFill>
                  <a:schemeClr val="lt1"/>
                </a:solidFill>
                <a:latin typeface="Times New Roman"/>
                <a:ea typeface="Times New Roman"/>
                <a:cs typeface="Times New Roman"/>
                <a:sym typeface="Times New Roman"/>
              </a:rPr>
              <a:t>INTERNSHIP DEFENSE</a:t>
            </a:r>
            <a:endParaRPr b="1">
              <a:solidFill>
                <a:schemeClr val="lt1"/>
              </a:solidFill>
              <a:latin typeface="Times New Roman"/>
              <a:ea typeface="Times New Roman"/>
              <a:cs typeface="Times New Roman"/>
              <a:sym typeface="Times New Roman"/>
            </a:endParaRPr>
          </a:p>
        </p:txBody>
      </p:sp>
      <p:sp>
        <p:nvSpPr>
          <p:cNvPr id="90" name="Google Shape;90;p13"/>
          <p:cNvSpPr txBox="1"/>
          <p:nvPr>
            <p:ph idx="1" type="subTitle"/>
          </p:nvPr>
        </p:nvSpPr>
        <p:spPr>
          <a:xfrm>
            <a:off x="737200" y="1332675"/>
            <a:ext cx="7677600" cy="1244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b="1" lang="fr-FR" sz="3100">
                <a:solidFill>
                  <a:schemeClr val="dk1"/>
                </a:solidFill>
                <a:latin typeface="Times New Roman"/>
                <a:ea typeface="Times New Roman"/>
                <a:cs typeface="Times New Roman"/>
                <a:sym typeface="Times New Roman"/>
              </a:rPr>
              <a:t>MORPHO-FUNCTIONAL STUDY OF BIRDS VOCAL SYSTEM: </a:t>
            </a:r>
            <a:endParaRPr b="1" sz="3100">
              <a:solidFill>
                <a:schemeClr val="dk1"/>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1100"/>
              <a:buNone/>
            </a:pPr>
            <a:r>
              <a:rPr lang="fr-FR" sz="3100">
                <a:solidFill>
                  <a:schemeClr val="dk1"/>
                </a:solidFill>
                <a:latin typeface="Times New Roman"/>
                <a:ea typeface="Times New Roman"/>
                <a:cs typeface="Times New Roman"/>
                <a:sym typeface="Times New Roman"/>
              </a:rPr>
              <a:t>INFLUENCE OF THE PHYLOGENY</a:t>
            </a:r>
            <a:r>
              <a:rPr lang="fr-FR" sz="3100">
                <a:solidFill>
                  <a:schemeClr val="dk1"/>
                </a:solidFill>
                <a:latin typeface="Times New Roman"/>
                <a:ea typeface="Times New Roman"/>
                <a:cs typeface="Times New Roman"/>
                <a:sym typeface="Times New Roman"/>
              </a:rPr>
              <a:t>,</a:t>
            </a:r>
            <a:r>
              <a:rPr lang="fr-FR" sz="3100">
                <a:solidFill>
                  <a:schemeClr val="dk1"/>
                </a:solidFill>
                <a:latin typeface="Times New Roman"/>
                <a:ea typeface="Times New Roman"/>
                <a:cs typeface="Times New Roman"/>
                <a:sym typeface="Times New Roman"/>
              </a:rPr>
              <a:t> SIZE </a:t>
            </a:r>
            <a:r>
              <a:rPr lang="fr-FR" sz="3100">
                <a:solidFill>
                  <a:schemeClr val="dk1"/>
                </a:solidFill>
                <a:latin typeface="Times New Roman"/>
                <a:ea typeface="Times New Roman"/>
                <a:cs typeface="Times New Roman"/>
                <a:sym typeface="Times New Roman"/>
              </a:rPr>
              <a:t>AND NOCTURNALITY </a:t>
            </a:r>
            <a:r>
              <a:rPr lang="fr-FR" sz="3100">
                <a:solidFill>
                  <a:schemeClr val="dk1"/>
                </a:solidFill>
                <a:latin typeface="Times New Roman"/>
                <a:ea typeface="Times New Roman"/>
                <a:cs typeface="Times New Roman"/>
                <a:sym typeface="Times New Roman"/>
              </a:rPr>
              <a:t>ON ACOUSTIC PARAMETERS</a:t>
            </a:r>
            <a:endParaRPr sz="3100">
              <a:solidFill>
                <a:schemeClr val="dk1"/>
              </a:solidFill>
              <a:latin typeface="Times New Roman"/>
              <a:ea typeface="Times New Roman"/>
              <a:cs typeface="Times New Roman"/>
              <a:sym typeface="Times New Roman"/>
            </a:endParaRPr>
          </a:p>
        </p:txBody>
      </p:sp>
      <p:pic>
        <p:nvPicPr>
          <p:cNvPr id="91" name="Google Shape;91;p13"/>
          <p:cNvPicPr preferRelativeResize="0"/>
          <p:nvPr/>
        </p:nvPicPr>
        <p:blipFill rotWithShape="1">
          <a:blip r:embed="rId3">
            <a:alphaModFix/>
          </a:blip>
          <a:srcRect b="0" l="0" r="0" t="0"/>
          <a:stretch/>
        </p:blipFill>
        <p:spPr>
          <a:xfrm>
            <a:off x="6588224" y="4545861"/>
            <a:ext cx="1810889" cy="1706548"/>
          </a:xfrm>
          <a:prstGeom prst="rect">
            <a:avLst/>
          </a:prstGeom>
          <a:noFill/>
          <a:ln>
            <a:noFill/>
          </a:ln>
        </p:spPr>
      </p:pic>
      <p:pic>
        <p:nvPicPr>
          <p:cNvPr id="92" name="Google Shape;92;p13"/>
          <p:cNvPicPr preferRelativeResize="0"/>
          <p:nvPr/>
        </p:nvPicPr>
        <p:blipFill rotWithShape="1">
          <a:blip r:embed="rId4">
            <a:alphaModFix/>
          </a:blip>
          <a:srcRect b="24715" l="26638" r="34331" t="0"/>
          <a:stretch/>
        </p:blipFill>
        <p:spPr>
          <a:xfrm>
            <a:off x="3865850" y="3487875"/>
            <a:ext cx="3103365" cy="3370250"/>
          </a:xfrm>
          <a:prstGeom prst="rect">
            <a:avLst/>
          </a:prstGeom>
          <a:noFill/>
          <a:ln>
            <a:noFill/>
          </a:ln>
        </p:spPr>
      </p:pic>
      <p:sp>
        <p:nvSpPr>
          <p:cNvPr id="93" name="Google Shape;93;p13"/>
          <p:cNvSpPr txBox="1"/>
          <p:nvPr/>
        </p:nvSpPr>
        <p:spPr>
          <a:xfrm>
            <a:off x="737202" y="6330550"/>
            <a:ext cx="28461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fr-FR" sz="1600">
                <a:solidFill>
                  <a:srgbClr val="FFFFFF"/>
                </a:solidFill>
                <a:latin typeface="Times New Roman"/>
                <a:ea typeface="Times New Roman"/>
                <a:cs typeface="Times New Roman"/>
                <a:sym typeface="Times New Roman"/>
              </a:rPr>
              <a:t>01/09/2020 To 31/12/2020</a:t>
            </a:r>
            <a:endParaRPr sz="1600">
              <a:solidFill>
                <a:srgbClr val="FFFFFF"/>
              </a:solidFill>
              <a:latin typeface="Times New Roman"/>
              <a:ea typeface="Times New Roman"/>
              <a:cs typeface="Times New Roman"/>
              <a:sym typeface="Times New Roman"/>
            </a:endParaRPr>
          </a:p>
        </p:txBody>
      </p:sp>
      <p:sp>
        <p:nvSpPr>
          <p:cNvPr id="94" name="Google Shape;94;p13"/>
          <p:cNvSpPr txBox="1"/>
          <p:nvPr/>
        </p:nvSpPr>
        <p:spPr>
          <a:xfrm>
            <a:off x="3364800" y="308425"/>
            <a:ext cx="2414400" cy="57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a:solidFill>
                  <a:schemeClr val="dk1"/>
                </a:solidFill>
                <a:latin typeface="Times New Roman"/>
                <a:ea typeface="Times New Roman"/>
                <a:cs typeface="Times New Roman"/>
                <a:sym typeface="Times New Roman"/>
              </a:rPr>
              <a:t>Author : </a:t>
            </a:r>
            <a:r>
              <a:rPr b="1" lang="fr-FR">
                <a:solidFill>
                  <a:schemeClr val="dk1"/>
                </a:solidFill>
                <a:latin typeface="Times New Roman"/>
                <a:ea typeface="Times New Roman"/>
                <a:cs typeface="Times New Roman"/>
                <a:sym typeface="Times New Roman"/>
              </a:rPr>
              <a:t>Irina DELAMARE </a:t>
            </a:r>
            <a:r>
              <a:rPr lang="fr-FR">
                <a:solidFill>
                  <a:schemeClr val="dk1"/>
                </a:solidFill>
                <a:latin typeface="Times New Roman"/>
                <a:ea typeface="Times New Roman"/>
                <a:cs typeface="Times New Roman"/>
                <a:sym typeface="Times New Roman"/>
              </a:rPr>
              <a:t>Supervisor : Pauline PROVINI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cxnSp>
        <p:nvCxnSpPr>
          <p:cNvPr id="245" name="Google Shape;245;p22"/>
          <p:cNvCxnSpPr/>
          <p:nvPr/>
        </p:nvCxnSpPr>
        <p:spPr>
          <a:xfrm>
            <a:off x="36000" y="3289900"/>
            <a:ext cx="9072000" cy="0"/>
          </a:xfrm>
          <a:prstGeom prst="straightConnector1">
            <a:avLst/>
          </a:prstGeom>
          <a:noFill/>
          <a:ln cap="flat" cmpd="sng" w="9525">
            <a:solidFill>
              <a:schemeClr val="dk2"/>
            </a:solidFill>
            <a:prstDash val="lgDash"/>
            <a:round/>
            <a:headEnd len="med" w="med" type="none"/>
            <a:tailEnd len="med" w="med" type="none"/>
          </a:ln>
        </p:spPr>
      </p:cxnSp>
      <p:sp>
        <p:nvSpPr>
          <p:cNvPr id="246" name="Google Shape;246;p22"/>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247" name="Google Shape;247;p22"/>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248" name="Google Shape;248;p22"/>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249" name="Google Shape;249;p22"/>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252" name="Google Shape;252;p22"/>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5400000">
            <a:off x="6163475" y="1104350"/>
            <a:ext cx="606900" cy="17148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256" name="Google Shape;256;p22"/>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grpSp>
        <p:nvGrpSpPr>
          <p:cNvPr id="257" name="Google Shape;257;p22"/>
          <p:cNvGrpSpPr/>
          <p:nvPr/>
        </p:nvGrpSpPr>
        <p:grpSpPr>
          <a:xfrm>
            <a:off x="1455300" y="3124950"/>
            <a:ext cx="1755600" cy="1203481"/>
            <a:chOff x="1455300" y="3124950"/>
            <a:chExt cx="1755600" cy="1203481"/>
          </a:xfrm>
        </p:grpSpPr>
        <p:sp>
          <p:nvSpPr>
            <p:cNvPr id="258" name="Google Shape;258;p22"/>
            <p:cNvSpPr/>
            <p:nvPr/>
          </p:nvSpPr>
          <p:spPr>
            <a:xfrm>
              <a:off x="1455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Quantification with exploration of sound production in different families of birds</a:t>
              </a:r>
              <a:endParaRPr sz="1200"/>
            </a:p>
          </p:txBody>
        </p:sp>
        <p:sp>
          <p:nvSpPr>
            <p:cNvPr id="259" name="Google Shape;259;p22"/>
            <p:cNvSpPr/>
            <p:nvPr/>
          </p:nvSpPr>
          <p:spPr>
            <a:xfrm>
              <a:off x="1833793" y="31249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2"/>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261" name="Google Shape;261;p22"/>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Life style</a:t>
            </a:r>
            <a:endParaRPr sz="1200"/>
          </a:p>
        </p:txBody>
      </p:sp>
      <p:grpSp>
        <p:nvGrpSpPr>
          <p:cNvPr id="262" name="Google Shape;262;p22"/>
          <p:cNvGrpSpPr/>
          <p:nvPr/>
        </p:nvGrpSpPr>
        <p:grpSpPr>
          <a:xfrm>
            <a:off x="3996300" y="3125650"/>
            <a:ext cx="1755600" cy="1202781"/>
            <a:chOff x="3996300" y="3125650"/>
            <a:chExt cx="1755600" cy="1202781"/>
          </a:xfrm>
        </p:grpSpPr>
        <p:sp>
          <p:nvSpPr>
            <p:cNvPr id="263" name="Google Shape;263;p22"/>
            <p:cNvSpPr/>
            <p:nvPr/>
          </p:nvSpPr>
          <p:spPr>
            <a:xfrm>
              <a:off x="3996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of body size on sound parameters</a:t>
              </a:r>
              <a:endParaRPr sz="1200"/>
            </a:p>
          </p:txBody>
        </p:sp>
        <p:sp>
          <p:nvSpPr>
            <p:cNvPr id="264" name="Google Shape;264;p22"/>
            <p:cNvSpPr/>
            <p:nvPr/>
          </p:nvSpPr>
          <p:spPr>
            <a:xfrm>
              <a:off x="442199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2"/>
          <p:cNvGrpSpPr/>
          <p:nvPr/>
        </p:nvGrpSpPr>
        <p:grpSpPr>
          <a:xfrm>
            <a:off x="6608800" y="3125650"/>
            <a:ext cx="1755600" cy="1202781"/>
            <a:chOff x="6608800" y="3125650"/>
            <a:chExt cx="1755600" cy="1202781"/>
          </a:xfrm>
        </p:grpSpPr>
        <p:sp>
          <p:nvSpPr>
            <p:cNvPr id="266" name="Google Shape;266;p22"/>
            <p:cNvSpPr/>
            <p:nvPr/>
          </p:nvSpPr>
          <p:spPr>
            <a:xfrm>
              <a:off x="66088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Relationship between sound production and nocturnality</a:t>
              </a:r>
              <a:endParaRPr sz="1200">
                <a:solidFill>
                  <a:schemeClr val="dk1"/>
                </a:solidFill>
              </a:endParaRPr>
            </a:p>
          </p:txBody>
        </p:sp>
        <p:sp>
          <p:nvSpPr>
            <p:cNvPr id="267" name="Google Shape;267;p22"/>
            <p:cNvSpPr/>
            <p:nvPr/>
          </p:nvSpPr>
          <p:spPr>
            <a:xfrm>
              <a:off x="703914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2"/>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sp>
        <p:nvSpPr>
          <p:cNvPr id="269" name="Google Shape;269;p22"/>
          <p:cNvSpPr txBox="1"/>
          <p:nvPr/>
        </p:nvSpPr>
        <p:spPr>
          <a:xfrm>
            <a:off x="116750" y="36716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Questions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3"/>
          <p:cNvPicPr preferRelativeResize="0"/>
          <p:nvPr/>
        </p:nvPicPr>
        <p:blipFill rotWithShape="1">
          <a:blip r:embed="rId3">
            <a:alphaModFix/>
          </a:blip>
          <a:srcRect b="0" l="0" r="0" t="0"/>
          <a:stretch/>
        </p:blipFill>
        <p:spPr>
          <a:xfrm>
            <a:off x="428350" y="-2366450"/>
            <a:ext cx="5829676" cy="7155348"/>
          </a:xfrm>
          <a:prstGeom prst="rect">
            <a:avLst/>
          </a:prstGeom>
          <a:noFill/>
          <a:ln>
            <a:noFill/>
          </a:ln>
        </p:spPr>
      </p:pic>
      <p:sp>
        <p:nvSpPr>
          <p:cNvPr id="276" name="Google Shape;276;p23"/>
          <p:cNvSpPr txBox="1"/>
          <p:nvPr>
            <p:ph type="ctrTitle"/>
          </p:nvPr>
        </p:nvSpPr>
        <p:spPr>
          <a:xfrm>
            <a:off x="2195736" y="2996952"/>
            <a:ext cx="36003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lang="fr-FR" sz="3600">
                <a:solidFill>
                  <a:schemeClr val="lt1"/>
                </a:solidFill>
                <a:latin typeface="Roboto"/>
                <a:ea typeface="Roboto"/>
                <a:cs typeface="Roboto"/>
                <a:sym typeface="Roboto"/>
              </a:rPr>
              <a:t>Results and </a:t>
            </a:r>
            <a:r>
              <a:rPr lang="fr-FR" sz="3600">
                <a:solidFill>
                  <a:schemeClr val="lt1"/>
                </a:solidFill>
                <a:latin typeface="Roboto"/>
                <a:ea typeface="Roboto"/>
                <a:cs typeface="Roboto"/>
                <a:sym typeface="Roboto"/>
              </a:rPr>
              <a:t>Discussion</a:t>
            </a:r>
            <a:endParaRPr sz="3600">
              <a:solidFill>
                <a:schemeClr val="lt1"/>
              </a:solidFill>
              <a:latin typeface="Roboto"/>
              <a:ea typeface="Roboto"/>
              <a:cs typeface="Roboto"/>
              <a:sym typeface="Roboto"/>
            </a:endParaRPr>
          </a:p>
        </p:txBody>
      </p:sp>
      <p:sp>
        <p:nvSpPr>
          <p:cNvPr id="277" name="Google Shape;277;p23"/>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rgbClr val="96C697"/>
                </a:solidFill>
                <a:latin typeface="Roboto"/>
                <a:ea typeface="Roboto"/>
                <a:cs typeface="Roboto"/>
                <a:sym typeface="Roboto"/>
              </a:rPr>
              <a:t>4</a:t>
            </a:r>
            <a:endParaRPr sz="9600">
              <a:solidFill>
                <a:srgbClr val="96C697"/>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4"/>
          <p:cNvPicPr preferRelativeResize="0"/>
          <p:nvPr/>
        </p:nvPicPr>
        <p:blipFill>
          <a:blip r:embed="rId3">
            <a:alphaModFix/>
          </a:blip>
          <a:stretch>
            <a:fillRect/>
          </a:stretch>
        </p:blipFill>
        <p:spPr>
          <a:xfrm>
            <a:off x="0" y="7"/>
            <a:ext cx="9143999" cy="6227593"/>
          </a:xfrm>
          <a:prstGeom prst="rect">
            <a:avLst/>
          </a:prstGeom>
          <a:noFill/>
          <a:ln>
            <a:noFill/>
          </a:ln>
        </p:spPr>
      </p:pic>
      <p:pic>
        <p:nvPicPr>
          <p:cNvPr id="284" name="Google Shape;284;p24"/>
          <p:cNvPicPr preferRelativeResize="0"/>
          <p:nvPr/>
        </p:nvPicPr>
        <p:blipFill>
          <a:blip r:embed="rId4">
            <a:alphaModFix/>
          </a:blip>
          <a:stretch>
            <a:fillRect/>
          </a:stretch>
        </p:blipFill>
        <p:spPr>
          <a:xfrm>
            <a:off x="-12" y="1"/>
            <a:ext cx="9144023" cy="6227600"/>
          </a:xfrm>
          <a:prstGeom prst="rect">
            <a:avLst/>
          </a:prstGeom>
          <a:noFill/>
          <a:ln>
            <a:noFill/>
          </a:ln>
        </p:spPr>
      </p:pic>
      <p:pic>
        <p:nvPicPr>
          <p:cNvPr id="285" name="Google Shape;285;p24"/>
          <p:cNvPicPr preferRelativeResize="0"/>
          <p:nvPr/>
        </p:nvPicPr>
        <p:blipFill>
          <a:blip r:embed="rId5">
            <a:alphaModFix/>
          </a:blip>
          <a:stretch>
            <a:fillRect/>
          </a:stretch>
        </p:blipFill>
        <p:spPr>
          <a:xfrm>
            <a:off x="0" y="14"/>
            <a:ext cx="9143999" cy="6227585"/>
          </a:xfrm>
          <a:prstGeom prst="rect">
            <a:avLst/>
          </a:prstGeom>
          <a:noFill/>
          <a:ln>
            <a:noFill/>
          </a:ln>
        </p:spPr>
      </p:pic>
      <p:pic>
        <p:nvPicPr>
          <p:cNvPr id="286" name="Google Shape;286;p24"/>
          <p:cNvPicPr preferRelativeResize="0"/>
          <p:nvPr/>
        </p:nvPicPr>
        <p:blipFill>
          <a:blip r:embed="rId6">
            <a:alphaModFix/>
          </a:blip>
          <a:stretch>
            <a:fillRect/>
          </a:stretch>
        </p:blipFill>
        <p:spPr>
          <a:xfrm>
            <a:off x="0" y="26"/>
            <a:ext cx="9143999" cy="6227585"/>
          </a:xfrm>
          <a:prstGeom prst="rect">
            <a:avLst/>
          </a:prstGeom>
          <a:noFill/>
          <a:ln>
            <a:noFill/>
          </a:ln>
        </p:spPr>
      </p:pic>
      <p:pic>
        <p:nvPicPr>
          <p:cNvPr id="287" name="Google Shape;287;p24"/>
          <p:cNvPicPr preferRelativeResize="0"/>
          <p:nvPr/>
        </p:nvPicPr>
        <p:blipFill>
          <a:blip r:embed="rId7">
            <a:alphaModFix/>
          </a:blip>
          <a:stretch>
            <a:fillRect/>
          </a:stretch>
        </p:blipFill>
        <p:spPr>
          <a:xfrm>
            <a:off x="0" y="14"/>
            <a:ext cx="9143985" cy="6227575"/>
          </a:xfrm>
          <a:prstGeom prst="rect">
            <a:avLst/>
          </a:prstGeom>
          <a:noFill/>
          <a:ln>
            <a:noFill/>
          </a:ln>
        </p:spPr>
      </p:pic>
      <p:pic>
        <p:nvPicPr>
          <p:cNvPr id="288" name="Google Shape;288;p24"/>
          <p:cNvPicPr preferRelativeResize="0"/>
          <p:nvPr/>
        </p:nvPicPr>
        <p:blipFill rotWithShape="1">
          <a:blip r:embed="rId8">
            <a:alphaModFix/>
          </a:blip>
          <a:srcRect b="0" l="15618" r="0" t="0"/>
          <a:stretch/>
        </p:blipFill>
        <p:spPr>
          <a:xfrm>
            <a:off x="1428025" y="25"/>
            <a:ext cx="7715949" cy="6227575"/>
          </a:xfrm>
          <a:prstGeom prst="rect">
            <a:avLst/>
          </a:prstGeom>
          <a:noFill/>
          <a:ln>
            <a:noFill/>
          </a:ln>
        </p:spPr>
      </p:pic>
      <p:pic>
        <p:nvPicPr>
          <p:cNvPr id="289" name="Google Shape;289;p24"/>
          <p:cNvPicPr preferRelativeResize="0"/>
          <p:nvPr/>
        </p:nvPicPr>
        <p:blipFill rotWithShape="1">
          <a:blip r:embed="rId9">
            <a:alphaModFix/>
          </a:blip>
          <a:srcRect b="0" l="15618" r="0" t="0"/>
          <a:stretch/>
        </p:blipFill>
        <p:spPr>
          <a:xfrm>
            <a:off x="1428025" y="25"/>
            <a:ext cx="7715949" cy="6227575"/>
          </a:xfrm>
          <a:prstGeom prst="rect">
            <a:avLst/>
          </a:prstGeom>
          <a:noFill/>
          <a:ln>
            <a:noFill/>
          </a:ln>
        </p:spPr>
      </p:pic>
      <p:pic>
        <p:nvPicPr>
          <p:cNvPr id="290" name="Google Shape;290;p24"/>
          <p:cNvPicPr preferRelativeResize="0"/>
          <p:nvPr/>
        </p:nvPicPr>
        <p:blipFill rotWithShape="1">
          <a:blip r:embed="rId10">
            <a:alphaModFix/>
          </a:blip>
          <a:srcRect b="0" l="15618" r="0" t="0"/>
          <a:stretch/>
        </p:blipFill>
        <p:spPr>
          <a:xfrm>
            <a:off x="1428026" y="25"/>
            <a:ext cx="7715949" cy="6227575"/>
          </a:xfrm>
          <a:prstGeom prst="rect">
            <a:avLst/>
          </a:prstGeom>
          <a:noFill/>
          <a:ln>
            <a:noFill/>
          </a:ln>
        </p:spPr>
      </p:pic>
      <p:pic>
        <p:nvPicPr>
          <p:cNvPr id="291" name="Google Shape;291;p24"/>
          <p:cNvPicPr preferRelativeResize="0"/>
          <p:nvPr/>
        </p:nvPicPr>
        <p:blipFill rotWithShape="1">
          <a:blip r:embed="rId11">
            <a:alphaModFix/>
          </a:blip>
          <a:srcRect b="0" l="0" r="0" t="0"/>
          <a:stretch/>
        </p:blipFill>
        <p:spPr>
          <a:xfrm>
            <a:off x="226" y="25"/>
            <a:ext cx="9143750" cy="6227575"/>
          </a:xfrm>
          <a:prstGeom prst="rect">
            <a:avLst/>
          </a:prstGeom>
          <a:noFill/>
          <a:ln>
            <a:noFill/>
          </a:ln>
        </p:spPr>
      </p:pic>
      <p:pic>
        <p:nvPicPr>
          <p:cNvPr id="292" name="Google Shape;292;p24"/>
          <p:cNvPicPr preferRelativeResize="0"/>
          <p:nvPr/>
        </p:nvPicPr>
        <p:blipFill>
          <a:blip r:embed="rId12">
            <a:alphaModFix/>
          </a:blip>
          <a:stretch>
            <a:fillRect/>
          </a:stretch>
        </p:blipFill>
        <p:spPr>
          <a:xfrm>
            <a:off x="113" y="101"/>
            <a:ext cx="9143750" cy="6227415"/>
          </a:xfrm>
          <a:prstGeom prst="rect">
            <a:avLst/>
          </a:prstGeom>
          <a:noFill/>
          <a:ln>
            <a:noFill/>
          </a:ln>
        </p:spPr>
      </p:pic>
      <p:pic>
        <p:nvPicPr>
          <p:cNvPr id="293" name="Google Shape;293;p24"/>
          <p:cNvPicPr preferRelativeResize="0"/>
          <p:nvPr/>
        </p:nvPicPr>
        <p:blipFill>
          <a:blip r:embed="rId13">
            <a:alphaModFix/>
          </a:blip>
          <a:stretch>
            <a:fillRect/>
          </a:stretch>
        </p:blipFill>
        <p:spPr>
          <a:xfrm>
            <a:off x="238" y="113"/>
            <a:ext cx="9143725" cy="6227402"/>
          </a:xfrm>
          <a:prstGeom prst="rect">
            <a:avLst/>
          </a:prstGeom>
          <a:noFill/>
          <a:ln>
            <a:noFill/>
          </a:ln>
        </p:spPr>
      </p:pic>
      <p:pic>
        <p:nvPicPr>
          <p:cNvPr id="294" name="Google Shape;294;p24"/>
          <p:cNvPicPr preferRelativeResize="0"/>
          <p:nvPr/>
        </p:nvPicPr>
        <p:blipFill>
          <a:blip r:embed="rId14">
            <a:alphaModFix/>
          </a:blip>
          <a:stretch>
            <a:fillRect/>
          </a:stretch>
        </p:blipFill>
        <p:spPr>
          <a:xfrm>
            <a:off x="250" y="139"/>
            <a:ext cx="9143699" cy="6227381"/>
          </a:xfrm>
          <a:prstGeom prst="rect">
            <a:avLst/>
          </a:prstGeom>
          <a:noFill/>
          <a:ln>
            <a:noFill/>
          </a:ln>
        </p:spPr>
      </p:pic>
      <p:pic>
        <p:nvPicPr>
          <p:cNvPr id="295" name="Google Shape;295;p24"/>
          <p:cNvPicPr preferRelativeResize="0"/>
          <p:nvPr/>
        </p:nvPicPr>
        <p:blipFill>
          <a:blip r:embed="rId15">
            <a:alphaModFix/>
          </a:blip>
          <a:stretch>
            <a:fillRect/>
          </a:stretch>
        </p:blipFill>
        <p:spPr>
          <a:xfrm>
            <a:off x="275" y="111"/>
            <a:ext cx="9143656" cy="6227375"/>
          </a:xfrm>
          <a:prstGeom prst="rect">
            <a:avLst/>
          </a:prstGeom>
          <a:noFill/>
          <a:ln>
            <a:noFill/>
          </a:ln>
        </p:spPr>
      </p:pic>
      <p:pic>
        <p:nvPicPr>
          <p:cNvPr id="296" name="Google Shape;296;p24"/>
          <p:cNvPicPr preferRelativeResize="0"/>
          <p:nvPr/>
        </p:nvPicPr>
        <p:blipFill>
          <a:blip r:embed="rId16">
            <a:alphaModFix/>
          </a:blip>
          <a:stretch>
            <a:fillRect/>
          </a:stretch>
        </p:blipFill>
        <p:spPr>
          <a:xfrm>
            <a:off x="263" y="150"/>
            <a:ext cx="9143671" cy="6227375"/>
          </a:xfrm>
          <a:prstGeom prst="rect">
            <a:avLst/>
          </a:prstGeom>
          <a:noFill/>
          <a:ln>
            <a:noFill/>
          </a:ln>
        </p:spPr>
      </p:pic>
      <p:pic>
        <p:nvPicPr>
          <p:cNvPr id="297" name="Google Shape;297;p24"/>
          <p:cNvPicPr preferRelativeResize="0"/>
          <p:nvPr/>
        </p:nvPicPr>
        <p:blipFill>
          <a:blip r:embed="rId17">
            <a:alphaModFix/>
          </a:blip>
          <a:stretch>
            <a:fillRect/>
          </a:stretch>
        </p:blipFill>
        <p:spPr>
          <a:xfrm>
            <a:off x="163" y="112"/>
            <a:ext cx="9143649" cy="6227361"/>
          </a:xfrm>
          <a:prstGeom prst="rect">
            <a:avLst/>
          </a:prstGeom>
          <a:noFill/>
          <a:ln>
            <a:noFill/>
          </a:ln>
        </p:spPr>
      </p:pic>
      <p:pic>
        <p:nvPicPr>
          <p:cNvPr id="298" name="Google Shape;298;p24"/>
          <p:cNvPicPr preferRelativeResize="0"/>
          <p:nvPr/>
        </p:nvPicPr>
        <p:blipFill>
          <a:blip r:embed="rId18">
            <a:alphaModFix/>
          </a:blip>
          <a:stretch>
            <a:fillRect/>
          </a:stretch>
        </p:blipFill>
        <p:spPr>
          <a:xfrm>
            <a:off x="250" y="101"/>
            <a:ext cx="9143691" cy="6227375"/>
          </a:xfrm>
          <a:prstGeom prst="rect">
            <a:avLst/>
          </a:prstGeom>
          <a:noFill/>
          <a:ln>
            <a:noFill/>
          </a:ln>
        </p:spPr>
      </p:pic>
      <p:grpSp>
        <p:nvGrpSpPr>
          <p:cNvPr id="299" name="Google Shape;299;p24"/>
          <p:cNvGrpSpPr/>
          <p:nvPr/>
        </p:nvGrpSpPr>
        <p:grpSpPr>
          <a:xfrm>
            <a:off x="7156050" y="5265625"/>
            <a:ext cx="1987950" cy="1516175"/>
            <a:chOff x="7156050" y="5341825"/>
            <a:chExt cx="1987950" cy="1516175"/>
          </a:xfrm>
        </p:grpSpPr>
        <p:sp>
          <p:nvSpPr>
            <p:cNvPr id="300" name="Google Shape;300;p24"/>
            <p:cNvSpPr txBox="1"/>
            <p:nvPr/>
          </p:nvSpPr>
          <p:spPr>
            <a:xfrm>
              <a:off x="7686600" y="5341825"/>
              <a:ext cx="1322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Songbirds</a:t>
              </a:r>
              <a:endParaRPr b="1">
                <a:latin typeface="Calibri"/>
                <a:ea typeface="Calibri"/>
                <a:cs typeface="Calibri"/>
                <a:sym typeface="Calibri"/>
              </a:endParaRPr>
            </a:p>
          </p:txBody>
        </p:sp>
        <p:pic>
          <p:nvPicPr>
            <p:cNvPr id="301" name="Google Shape;301;p24"/>
            <p:cNvPicPr preferRelativeResize="0"/>
            <p:nvPr/>
          </p:nvPicPr>
          <p:blipFill>
            <a:blip r:embed="rId19">
              <a:alphaModFix/>
            </a:blip>
            <a:stretch>
              <a:fillRect/>
            </a:stretch>
          </p:blipFill>
          <p:spPr>
            <a:xfrm>
              <a:off x="7156050" y="5553400"/>
              <a:ext cx="1987950" cy="1304600"/>
            </a:xfrm>
            <a:prstGeom prst="rect">
              <a:avLst/>
            </a:prstGeom>
            <a:noFill/>
            <a:ln>
              <a:noFill/>
            </a:ln>
          </p:spPr>
        </p:pic>
      </p:grpSp>
      <p:grpSp>
        <p:nvGrpSpPr>
          <p:cNvPr id="302" name="Google Shape;302;p24"/>
          <p:cNvGrpSpPr/>
          <p:nvPr/>
        </p:nvGrpSpPr>
        <p:grpSpPr>
          <a:xfrm>
            <a:off x="1985175" y="5694450"/>
            <a:ext cx="1391725" cy="1234075"/>
            <a:chOff x="1985175" y="5694450"/>
            <a:chExt cx="1391725" cy="1234075"/>
          </a:xfrm>
        </p:grpSpPr>
        <p:pic>
          <p:nvPicPr>
            <p:cNvPr id="303" name="Google Shape;303;p24"/>
            <p:cNvPicPr preferRelativeResize="0"/>
            <p:nvPr/>
          </p:nvPicPr>
          <p:blipFill>
            <a:blip r:embed="rId20">
              <a:alphaModFix/>
            </a:blip>
            <a:stretch>
              <a:fillRect/>
            </a:stretch>
          </p:blipFill>
          <p:spPr>
            <a:xfrm flipH="1">
              <a:off x="1985175" y="5694450"/>
              <a:ext cx="1391725" cy="1234075"/>
            </a:xfrm>
            <a:prstGeom prst="rect">
              <a:avLst/>
            </a:prstGeom>
            <a:noFill/>
            <a:ln>
              <a:noFill/>
            </a:ln>
          </p:spPr>
        </p:pic>
        <p:sp>
          <p:nvSpPr>
            <p:cNvPr id="304" name="Google Shape;304;p24"/>
            <p:cNvSpPr txBox="1"/>
            <p:nvPr/>
          </p:nvSpPr>
          <p:spPr>
            <a:xfrm>
              <a:off x="1985175" y="5694450"/>
              <a:ext cx="7932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Parrots</a:t>
              </a:r>
              <a:endParaRPr b="1">
                <a:latin typeface="Calibri"/>
                <a:ea typeface="Calibri"/>
                <a:cs typeface="Calibri"/>
                <a:sym typeface="Calibri"/>
              </a:endParaRPr>
            </a:p>
          </p:txBody>
        </p:sp>
      </p:grpSp>
      <p:grpSp>
        <p:nvGrpSpPr>
          <p:cNvPr id="305" name="Google Shape;305;p24"/>
          <p:cNvGrpSpPr/>
          <p:nvPr/>
        </p:nvGrpSpPr>
        <p:grpSpPr>
          <a:xfrm>
            <a:off x="167860" y="5515372"/>
            <a:ext cx="1988052" cy="1342627"/>
            <a:chOff x="511275" y="5193995"/>
            <a:chExt cx="2279877" cy="1678494"/>
          </a:xfrm>
        </p:grpSpPr>
        <p:pic>
          <p:nvPicPr>
            <p:cNvPr id="306" name="Google Shape;306;p24"/>
            <p:cNvPicPr preferRelativeResize="0"/>
            <p:nvPr/>
          </p:nvPicPr>
          <p:blipFill>
            <a:blip r:embed="rId21">
              <a:alphaModFix/>
            </a:blip>
            <a:stretch>
              <a:fillRect/>
            </a:stretch>
          </p:blipFill>
          <p:spPr>
            <a:xfrm>
              <a:off x="1030802" y="5193995"/>
              <a:ext cx="1760350" cy="1678494"/>
            </a:xfrm>
            <a:prstGeom prst="rect">
              <a:avLst/>
            </a:prstGeom>
            <a:noFill/>
            <a:ln>
              <a:noFill/>
            </a:ln>
          </p:spPr>
        </p:pic>
        <p:sp>
          <p:nvSpPr>
            <p:cNvPr id="307" name="Google Shape;307;p24"/>
            <p:cNvSpPr txBox="1"/>
            <p:nvPr/>
          </p:nvSpPr>
          <p:spPr>
            <a:xfrm>
              <a:off x="511275" y="6188025"/>
              <a:ext cx="9168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Falcon</a:t>
              </a:r>
              <a:endParaRPr b="1">
                <a:latin typeface="Calibri"/>
                <a:ea typeface="Calibri"/>
                <a:cs typeface="Calibri"/>
                <a:sym typeface="Calibri"/>
              </a:endParaRPr>
            </a:p>
          </p:txBody>
        </p:sp>
      </p:grpSp>
      <p:grpSp>
        <p:nvGrpSpPr>
          <p:cNvPr id="308" name="Google Shape;308;p24"/>
          <p:cNvGrpSpPr/>
          <p:nvPr/>
        </p:nvGrpSpPr>
        <p:grpSpPr>
          <a:xfrm>
            <a:off x="1040149" y="4783370"/>
            <a:ext cx="1535037" cy="910953"/>
            <a:chOff x="770573" y="4691250"/>
            <a:chExt cx="1804652" cy="1103250"/>
          </a:xfrm>
        </p:grpSpPr>
        <p:pic>
          <p:nvPicPr>
            <p:cNvPr id="309" name="Google Shape;309;p24"/>
            <p:cNvPicPr preferRelativeResize="0"/>
            <p:nvPr/>
          </p:nvPicPr>
          <p:blipFill rotWithShape="1">
            <a:blip r:embed="rId22">
              <a:alphaModFix/>
            </a:blip>
            <a:srcRect b="0" l="22515" r="27137" t="0"/>
            <a:stretch/>
          </p:blipFill>
          <p:spPr>
            <a:xfrm flipH="1">
              <a:off x="1980074" y="4691250"/>
              <a:ext cx="595151" cy="1103250"/>
            </a:xfrm>
            <a:prstGeom prst="rect">
              <a:avLst/>
            </a:prstGeom>
            <a:noFill/>
            <a:ln>
              <a:noFill/>
            </a:ln>
          </p:spPr>
        </p:pic>
        <p:sp>
          <p:nvSpPr>
            <p:cNvPr id="310" name="Google Shape;310;p24"/>
            <p:cNvSpPr txBox="1"/>
            <p:nvPr/>
          </p:nvSpPr>
          <p:spPr>
            <a:xfrm>
              <a:off x="770573" y="5042140"/>
              <a:ext cx="14265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Woodpecker</a:t>
              </a:r>
              <a:endParaRPr b="1">
                <a:latin typeface="Calibri"/>
                <a:ea typeface="Calibri"/>
                <a:cs typeface="Calibri"/>
                <a:sym typeface="Calibri"/>
              </a:endParaRPr>
            </a:p>
          </p:txBody>
        </p:sp>
      </p:grpSp>
      <p:grpSp>
        <p:nvGrpSpPr>
          <p:cNvPr id="311" name="Google Shape;311;p24"/>
          <p:cNvGrpSpPr/>
          <p:nvPr/>
        </p:nvGrpSpPr>
        <p:grpSpPr>
          <a:xfrm>
            <a:off x="1451105" y="4236974"/>
            <a:ext cx="1190620" cy="910950"/>
            <a:chOff x="199106" y="4338881"/>
            <a:chExt cx="1760491" cy="1355581"/>
          </a:xfrm>
        </p:grpSpPr>
        <p:pic>
          <p:nvPicPr>
            <p:cNvPr id="312" name="Google Shape;312;p24"/>
            <p:cNvPicPr preferRelativeResize="0"/>
            <p:nvPr/>
          </p:nvPicPr>
          <p:blipFill>
            <a:blip r:embed="rId23">
              <a:alphaModFix/>
            </a:blip>
            <a:stretch>
              <a:fillRect/>
            </a:stretch>
          </p:blipFill>
          <p:spPr>
            <a:xfrm flipH="1">
              <a:off x="199106" y="4338881"/>
              <a:ext cx="834200" cy="1355581"/>
            </a:xfrm>
            <a:prstGeom prst="rect">
              <a:avLst/>
            </a:prstGeom>
            <a:noFill/>
            <a:ln>
              <a:noFill/>
            </a:ln>
          </p:spPr>
        </p:pic>
        <p:sp>
          <p:nvSpPr>
            <p:cNvPr id="313" name="Google Shape;313;p24"/>
            <p:cNvSpPr txBox="1"/>
            <p:nvPr/>
          </p:nvSpPr>
          <p:spPr>
            <a:xfrm>
              <a:off x="926397" y="4354657"/>
              <a:ext cx="1033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Owl</a:t>
              </a:r>
              <a:endParaRPr b="1">
                <a:latin typeface="Calibri"/>
                <a:ea typeface="Calibri"/>
                <a:cs typeface="Calibri"/>
                <a:sym typeface="Calibri"/>
              </a:endParaRPr>
            </a:p>
          </p:txBody>
        </p:sp>
      </p:grpSp>
      <p:grpSp>
        <p:nvGrpSpPr>
          <p:cNvPr id="314" name="Google Shape;314;p24"/>
          <p:cNvGrpSpPr/>
          <p:nvPr/>
        </p:nvGrpSpPr>
        <p:grpSpPr>
          <a:xfrm>
            <a:off x="130300" y="3508275"/>
            <a:ext cx="1124662" cy="1639650"/>
            <a:chOff x="130275" y="3296775"/>
            <a:chExt cx="1124662" cy="1639650"/>
          </a:xfrm>
        </p:grpSpPr>
        <p:pic>
          <p:nvPicPr>
            <p:cNvPr id="315" name="Google Shape;315;p24"/>
            <p:cNvPicPr preferRelativeResize="0"/>
            <p:nvPr/>
          </p:nvPicPr>
          <p:blipFill rotWithShape="1">
            <a:blip r:embed="rId24">
              <a:alphaModFix/>
            </a:blip>
            <a:srcRect b="7876" l="0" r="0" t="0"/>
            <a:stretch/>
          </p:blipFill>
          <p:spPr>
            <a:xfrm>
              <a:off x="130275" y="3296775"/>
              <a:ext cx="1124662" cy="1516174"/>
            </a:xfrm>
            <a:prstGeom prst="rect">
              <a:avLst/>
            </a:prstGeom>
            <a:noFill/>
            <a:ln>
              <a:noFill/>
            </a:ln>
          </p:spPr>
        </p:pic>
        <p:sp>
          <p:nvSpPr>
            <p:cNvPr id="316" name="Google Shape;316;p24"/>
            <p:cNvSpPr txBox="1"/>
            <p:nvPr/>
          </p:nvSpPr>
          <p:spPr>
            <a:xfrm>
              <a:off x="246925" y="4689525"/>
              <a:ext cx="1008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Eagle</a:t>
              </a:r>
              <a:endParaRPr b="1">
                <a:latin typeface="Calibri"/>
                <a:ea typeface="Calibri"/>
                <a:cs typeface="Calibri"/>
                <a:sym typeface="Calibri"/>
              </a:endParaRPr>
            </a:p>
          </p:txBody>
        </p:sp>
      </p:grpSp>
      <p:grpSp>
        <p:nvGrpSpPr>
          <p:cNvPr id="317" name="Google Shape;317;p24"/>
          <p:cNvGrpSpPr/>
          <p:nvPr/>
        </p:nvGrpSpPr>
        <p:grpSpPr>
          <a:xfrm>
            <a:off x="233" y="2597325"/>
            <a:ext cx="1427792" cy="910950"/>
            <a:chOff x="233" y="2597325"/>
            <a:chExt cx="1427792" cy="910950"/>
          </a:xfrm>
        </p:grpSpPr>
        <p:pic>
          <p:nvPicPr>
            <p:cNvPr id="318" name="Google Shape;318;p24"/>
            <p:cNvPicPr preferRelativeResize="0"/>
            <p:nvPr/>
          </p:nvPicPr>
          <p:blipFill rotWithShape="1">
            <a:blip r:embed="rId25">
              <a:alphaModFix/>
            </a:blip>
            <a:srcRect b="0" l="24425" r="21925" t="0"/>
            <a:stretch/>
          </p:blipFill>
          <p:spPr>
            <a:xfrm flipH="1">
              <a:off x="233" y="2597325"/>
              <a:ext cx="733089" cy="910950"/>
            </a:xfrm>
            <a:prstGeom prst="rect">
              <a:avLst/>
            </a:prstGeom>
            <a:noFill/>
            <a:ln>
              <a:noFill/>
            </a:ln>
          </p:spPr>
        </p:pic>
        <p:sp>
          <p:nvSpPr>
            <p:cNvPr id="319" name="Google Shape;319;p24"/>
            <p:cNvSpPr txBox="1"/>
            <p:nvPr/>
          </p:nvSpPr>
          <p:spPr>
            <a:xfrm>
              <a:off x="493525" y="2786825"/>
              <a:ext cx="9345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Cuckoo</a:t>
              </a:r>
              <a:endParaRPr b="1">
                <a:latin typeface="Calibri"/>
                <a:ea typeface="Calibri"/>
                <a:cs typeface="Calibri"/>
                <a:sym typeface="Calibri"/>
              </a:endParaRPr>
            </a:p>
          </p:txBody>
        </p:sp>
      </p:grpSp>
      <p:grpSp>
        <p:nvGrpSpPr>
          <p:cNvPr id="320" name="Google Shape;320;p24"/>
          <p:cNvGrpSpPr/>
          <p:nvPr/>
        </p:nvGrpSpPr>
        <p:grpSpPr>
          <a:xfrm>
            <a:off x="271325" y="3120375"/>
            <a:ext cx="1781125" cy="624358"/>
            <a:chOff x="271325" y="3120375"/>
            <a:chExt cx="1781125" cy="624358"/>
          </a:xfrm>
        </p:grpSpPr>
        <p:pic>
          <p:nvPicPr>
            <p:cNvPr id="321" name="Google Shape;321;p24"/>
            <p:cNvPicPr preferRelativeResize="0"/>
            <p:nvPr/>
          </p:nvPicPr>
          <p:blipFill>
            <a:blip r:embed="rId26">
              <a:alphaModFix/>
            </a:blip>
            <a:stretch>
              <a:fillRect/>
            </a:stretch>
          </p:blipFill>
          <p:spPr>
            <a:xfrm>
              <a:off x="1428025" y="3301075"/>
              <a:ext cx="624425" cy="443658"/>
            </a:xfrm>
            <a:prstGeom prst="rect">
              <a:avLst/>
            </a:prstGeom>
            <a:noFill/>
            <a:ln>
              <a:noFill/>
            </a:ln>
          </p:spPr>
        </p:pic>
        <p:sp>
          <p:nvSpPr>
            <p:cNvPr id="322" name="Google Shape;322;p24"/>
            <p:cNvSpPr txBox="1"/>
            <p:nvPr/>
          </p:nvSpPr>
          <p:spPr>
            <a:xfrm>
              <a:off x="271325" y="3120375"/>
              <a:ext cx="132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Hummingbirds</a:t>
              </a:r>
              <a:endParaRPr b="1">
                <a:latin typeface="Calibri"/>
                <a:ea typeface="Calibri"/>
                <a:cs typeface="Calibri"/>
                <a:sym typeface="Calibri"/>
              </a:endParaRPr>
            </a:p>
          </p:txBody>
        </p:sp>
      </p:grpSp>
      <p:grpSp>
        <p:nvGrpSpPr>
          <p:cNvPr id="323" name="Google Shape;323;p24"/>
          <p:cNvGrpSpPr/>
          <p:nvPr/>
        </p:nvGrpSpPr>
        <p:grpSpPr>
          <a:xfrm>
            <a:off x="-1" y="0"/>
            <a:ext cx="1428151" cy="1610500"/>
            <a:chOff x="-1" y="0"/>
            <a:chExt cx="1428151" cy="1610500"/>
          </a:xfrm>
        </p:grpSpPr>
        <p:pic>
          <p:nvPicPr>
            <p:cNvPr id="324" name="Google Shape;324;p24"/>
            <p:cNvPicPr preferRelativeResize="0"/>
            <p:nvPr/>
          </p:nvPicPr>
          <p:blipFill rotWithShape="1">
            <a:blip r:embed="rId27">
              <a:alphaModFix/>
            </a:blip>
            <a:srcRect b="0" l="0" r="13509" t="0"/>
            <a:stretch/>
          </p:blipFill>
          <p:spPr>
            <a:xfrm>
              <a:off x="-1" y="0"/>
              <a:ext cx="1190625" cy="1610500"/>
            </a:xfrm>
            <a:prstGeom prst="rect">
              <a:avLst/>
            </a:prstGeom>
            <a:noFill/>
            <a:ln>
              <a:noFill/>
            </a:ln>
          </p:spPr>
        </p:pic>
        <p:sp>
          <p:nvSpPr>
            <p:cNvPr id="325" name="Google Shape;325;p24"/>
            <p:cNvSpPr txBox="1"/>
            <p:nvPr/>
          </p:nvSpPr>
          <p:spPr>
            <a:xfrm>
              <a:off x="793350" y="158675"/>
              <a:ext cx="6348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Crane</a:t>
              </a:r>
              <a:endParaRPr b="1">
                <a:latin typeface="Calibri"/>
                <a:ea typeface="Calibri"/>
                <a:cs typeface="Calibri"/>
                <a:sym typeface="Calibri"/>
              </a:endParaRPr>
            </a:p>
          </p:txBody>
        </p:sp>
      </p:grpSp>
      <p:grpSp>
        <p:nvGrpSpPr>
          <p:cNvPr id="326" name="Google Shape;326;p24"/>
          <p:cNvGrpSpPr/>
          <p:nvPr/>
        </p:nvGrpSpPr>
        <p:grpSpPr>
          <a:xfrm>
            <a:off x="271325" y="1490237"/>
            <a:ext cx="1427800" cy="1137888"/>
            <a:chOff x="271325" y="1490237"/>
            <a:chExt cx="1427800" cy="1137888"/>
          </a:xfrm>
        </p:grpSpPr>
        <p:pic>
          <p:nvPicPr>
            <p:cNvPr id="327" name="Google Shape;327;p24"/>
            <p:cNvPicPr preferRelativeResize="0"/>
            <p:nvPr/>
          </p:nvPicPr>
          <p:blipFill rotWithShape="1">
            <a:blip r:embed="rId28">
              <a:alphaModFix/>
            </a:blip>
            <a:srcRect b="11134" l="0" r="0" t="14983"/>
            <a:stretch/>
          </p:blipFill>
          <p:spPr>
            <a:xfrm>
              <a:off x="271325" y="1490237"/>
              <a:ext cx="1427800" cy="1137888"/>
            </a:xfrm>
            <a:prstGeom prst="rect">
              <a:avLst/>
            </a:prstGeom>
            <a:noFill/>
            <a:ln>
              <a:noFill/>
            </a:ln>
          </p:spPr>
        </p:pic>
        <p:sp>
          <p:nvSpPr>
            <p:cNvPr id="328" name="Google Shape;328;p24"/>
            <p:cNvSpPr txBox="1"/>
            <p:nvPr/>
          </p:nvSpPr>
          <p:spPr>
            <a:xfrm>
              <a:off x="517975" y="1569050"/>
              <a:ext cx="9345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Gull</a:t>
              </a:r>
              <a:endParaRPr b="1">
                <a:latin typeface="Calibri"/>
                <a:ea typeface="Calibri"/>
                <a:cs typeface="Calibri"/>
                <a:sym typeface="Calibri"/>
              </a:endParaRPr>
            </a:p>
          </p:txBody>
        </p:sp>
      </p:grpSp>
      <p:grpSp>
        <p:nvGrpSpPr>
          <p:cNvPr id="329" name="Google Shape;329;p24"/>
          <p:cNvGrpSpPr/>
          <p:nvPr/>
        </p:nvGrpSpPr>
        <p:grpSpPr>
          <a:xfrm>
            <a:off x="2027425" y="324425"/>
            <a:ext cx="1135912" cy="810975"/>
            <a:chOff x="2027425" y="324425"/>
            <a:chExt cx="1135912" cy="810975"/>
          </a:xfrm>
        </p:grpSpPr>
        <p:pic>
          <p:nvPicPr>
            <p:cNvPr id="330" name="Google Shape;330;p24"/>
            <p:cNvPicPr preferRelativeResize="0"/>
            <p:nvPr/>
          </p:nvPicPr>
          <p:blipFill rotWithShape="1">
            <a:blip r:embed="rId29">
              <a:alphaModFix/>
            </a:blip>
            <a:srcRect b="7668" l="0" r="0" t="8248"/>
            <a:stretch/>
          </p:blipFill>
          <p:spPr>
            <a:xfrm>
              <a:off x="2198738" y="324425"/>
              <a:ext cx="964600" cy="810975"/>
            </a:xfrm>
            <a:prstGeom prst="rect">
              <a:avLst/>
            </a:prstGeom>
            <a:noFill/>
            <a:ln>
              <a:noFill/>
            </a:ln>
          </p:spPr>
        </p:pic>
        <p:sp>
          <p:nvSpPr>
            <p:cNvPr id="331" name="Google Shape;331;p24"/>
            <p:cNvSpPr txBox="1"/>
            <p:nvPr/>
          </p:nvSpPr>
          <p:spPr>
            <a:xfrm>
              <a:off x="2027425" y="405475"/>
              <a:ext cx="881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Grebe</a:t>
              </a:r>
              <a:endParaRPr b="1">
                <a:latin typeface="Calibri"/>
                <a:ea typeface="Calibri"/>
                <a:cs typeface="Calibri"/>
                <a:sym typeface="Calibri"/>
              </a:endParaRPr>
            </a:p>
          </p:txBody>
        </p:sp>
      </p:grpSp>
      <p:grpSp>
        <p:nvGrpSpPr>
          <p:cNvPr id="332" name="Google Shape;332;p24"/>
          <p:cNvGrpSpPr/>
          <p:nvPr/>
        </p:nvGrpSpPr>
        <p:grpSpPr>
          <a:xfrm>
            <a:off x="6276150" y="76350"/>
            <a:ext cx="1285347" cy="1516174"/>
            <a:chOff x="6276150" y="150"/>
            <a:chExt cx="1285347" cy="1516174"/>
          </a:xfrm>
        </p:grpSpPr>
        <p:pic>
          <p:nvPicPr>
            <p:cNvPr id="333" name="Google Shape;333;p24"/>
            <p:cNvPicPr preferRelativeResize="0"/>
            <p:nvPr/>
          </p:nvPicPr>
          <p:blipFill>
            <a:blip r:embed="rId30">
              <a:alphaModFix/>
            </a:blip>
            <a:stretch>
              <a:fillRect/>
            </a:stretch>
          </p:blipFill>
          <p:spPr>
            <a:xfrm>
              <a:off x="6803425" y="150"/>
              <a:ext cx="758072" cy="1516174"/>
            </a:xfrm>
            <a:prstGeom prst="rect">
              <a:avLst/>
            </a:prstGeom>
            <a:noFill/>
            <a:ln>
              <a:noFill/>
            </a:ln>
          </p:spPr>
        </p:pic>
        <p:sp>
          <p:nvSpPr>
            <p:cNvPr id="334" name="Google Shape;334;p24"/>
            <p:cNvSpPr txBox="1"/>
            <p:nvPr/>
          </p:nvSpPr>
          <p:spPr>
            <a:xfrm>
              <a:off x="6276150" y="324425"/>
              <a:ext cx="8799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Egret</a:t>
              </a:r>
              <a:endParaRPr b="1">
                <a:latin typeface="Calibri"/>
                <a:ea typeface="Calibri"/>
                <a:cs typeface="Calibri"/>
                <a:sym typeface="Calibri"/>
              </a:endParaRPr>
            </a:p>
          </p:txBody>
        </p:sp>
      </p:grpSp>
      <p:grpSp>
        <p:nvGrpSpPr>
          <p:cNvPr id="335" name="Google Shape;335;p24"/>
          <p:cNvGrpSpPr/>
          <p:nvPr/>
        </p:nvGrpSpPr>
        <p:grpSpPr>
          <a:xfrm>
            <a:off x="7474803" y="167590"/>
            <a:ext cx="1668992" cy="1124638"/>
            <a:chOff x="7155987" y="324407"/>
            <a:chExt cx="1988078" cy="1322792"/>
          </a:xfrm>
        </p:grpSpPr>
        <p:pic>
          <p:nvPicPr>
            <p:cNvPr id="336" name="Google Shape;336;p24"/>
            <p:cNvPicPr preferRelativeResize="0"/>
            <p:nvPr/>
          </p:nvPicPr>
          <p:blipFill>
            <a:blip r:embed="rId31">
              <a:alphaModFix/>
            </a:blip>
            <a:stretch>
              <a:fillRect/>
            </a:stretch>
          </p:blipFill>
          <p:spPr>
            <a:xfrm>
              <a:off x="7155987" y="324419"/>
              <a:ext cx="1988078" cy="1322780"/>
            </a:xfrm>
            <a:prstGeom prst="rect">
              <a:avLst/>
            </a:prstGeom>
            <a:noFill/>
            <a:ln>
              <a:noFill/>
            </a:ln>
          </p:spPr>
        </p:pic>
        <p:sp>
          <p:nvSpPr>
            <p:cNvPr id="337" name="Google Shape;337;p24"/>
            <p:cNvSpPr txBox="1"/>
            <p:nvPr/>
          </p:nvSpPr>
          <p:spPr>
            <a:xfrm>
              <a:off x="8121664" y="324407"/>
              <a:ext cx="10224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Pigeon</a:t>
              </a:r>
              <a:endParaRPr b="1">
                <a:latin typeface="Calibri"/>
                <a:ea typeface="Calibri"/>
                <a:cs typeface="Calibri"/>
                <a:sym typeface="Calibri"/>
              </a:endParaRPr>
            </a:p>
          </p:txBody>
        </p:sp>
      </p:grpSp>
      <p:grpSp>
        <p:nvGrpSpPr>
          <p:cNvPr id="338" name="Google Shape;338;p24"/>
          <p:cNvGrpSpPr/>
          <p:nvPr/>
        </p:nvGrpSpPr>
        <p:grpSpPr>
          <a:xfrm>
            <a:off x="7474804" y="1205925"/>
            <a:ext cx="1322471" cy="1124668"/>
            <a:chOff x="7474804" y="1205925"/>
            <a:chExt cx="1322471" cy="1124668"/>
          </a:xfrm>
        </p:grpSpPr>
        <p:pic>
          <p:nvPicPr>
            <p:cNvPr id="339" name="Google Shape;339;p24"/>
            <p:cNvPicPr preferRelativeResize="0"/>
            <p:nvPr/>
          </p:nvPicPr>
          <p:blipFill>
            <a:blip r:embed="rId32">
              <a:alphaModFix/>
            </a:blip>
            <a:stretch>
              <a:fillRect/>
            </a:stretch>
          </p:blipFill>
          <p:spPr>
            <a:xfrm flipH="1">
              <a:off x="7474804" y="1205925"/>
              <a:ext cx="1124650" cy="1124668"/>
            </a:xfrm>
            <a:prstGeom prst="rect">
              <a:avLst/>
            </a:prstGeom>
            <a:noFill/>
            <a:ln>
              <a:noFill/>
            </a:ln>
          </p:spPr>
        </p:pic>
        <p:sp>
          <p:nvSpPr>
            <p:cNvPr id="340" name="Google Shape;340;p24"/>
            <p:cNvSpPr txBox="1"/>
            <p:nvPr/>
          </p:nvSpPr>
          <p:spPr>
            <a:xfrm>
              <a:off x="7968675" y="2027350"/>
              <a:ext cx="8286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Chicken</a:t>
              </a:r>
              <a:endParaRPr b="1">
                <a:latin typeface="Calibri"/>
                <a:ea typeface="Calibri"/>
                <a:cs typeface="Calibri"/>
                <a:sym typeface="Calibri"/>
              </a:endParaRPr>
            </a:p>
          </p:txBody>
        </p:sp>
      </p:grpSp>
      <p:grpSp>
        <p:nvGrpSpPr>
          <p:cNvPr id="341" name="Google Shape;341;p24"/>
          <p:cNvGrpSpPr/>
          <p:nvPr/>
        </p:nvGrpSpPr>
        <p:grpSpPr>
          <a:xfrm>
            <a:off x="7895925" y="2424173"/>
            <a:ext cx="1247950" cy="1257261"/>
            <a:chOff x="7895925" y="2424173"/>
            <a:chExt cx="1247950" cy="1257261"/>
          </a:xfrm>
        </p:grpSpPr>
        <p:pic>
          <p:nvPicPr>
            <p:cNvPr id="342" name="Google Shape;342;p24"/>
            <p:cNvPicPr preferRelativeResize="0"/>
            <p:nvPr/>
          </p:nvPicPr>
          <p:blipFill>
            <a:blip r:embed="rId33">
              <a:alphaModFix/>
            </a:blip>
            <a:stretch>
              <a:fillRect/>
            </a:stretch>
          </p:blipFill>
          <p:spPr>
            <a:xfrm>
              <a:off x="7895925" y="2424173"/>
              <a:ext cx="1124650" cy="1257261"/>
            </a:xfrm>
            <a:prstGeom prst="rect">
              <a:avLst/>
            </a:prstGeom>
            <a:noFill/>
            <a:ln>
              <a:noFill/>
            </a:ln>
          </p:spPr>
        </p:pic>
        <p:sp>
          <p:nvSpPr>
            <p:cNvPr id="343" name="Google Shape;343;p24"/>
            <p:cNvSpPr txBox="1"/>
            <p:nvPr/>
          </p:nvSpPr>
          <p:spPr>
            <a:xfrm>
              <a:off x="8321275" y="2521075"/>
              <a:ext cx="82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Goose</a:t>
              </a:r>
              <a:endParaRPr b="1">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25"/>
          <p:cNvGrpSpPr/>
          <p:nvPr/>
        </p:nvGrpSpPr>
        <p:grpSpPr>
          <a:xfrm>
            <a:off x="1075800" y="257475"/>
            <a:ext cx="7670950" cy="5836425"/>
            <a:chOff x="1304400" y="257475"/>
            <a:chExt cx="7670950" cy="5836425"/>
          </a:xfrm>
        </p:grpSpPr>
        <p:pic>
          <p:nvPicPr>
            <p:cNvPr id="350" name="Google Shape;350;p25"/>
            <p:cNvPicPr preferRelativeResize="0"/>
            <p:nvPr/>
          </p:nvPicPr>
          <p:blipFill rotWithShape="1">
            <a:blip r:embed="rId3">
              <a:alphaModFix/>
            </a:blip>
            <a:srcRect b="0" l="7289" r="27213" t="0"/>
            <a:stretch/>
          </p:blipFill>
          <p:spPr>
            <a:xfrm>
              <a:off x="1304400" y="257475"/>
              <a:ext cx="5612900" cy="5836425"/>
            </a:xfrm>
            <a:prstGeom prst="rect">
              <a:avLst/>
            </a:prstGeom>
            <a:noFill/>
            <a:ln>
              <a:noFill/>
            </a:ln>
          </p:spPr>
        </p:pic>
        <p:pic>
          <p:nvPicPr>
            <p:cNvPr id="351" name="Google Shape;351;p25"/>
            <p:cNvPicPr preferRelativeResize="0"/>
            <p:nvPr/>
          </p:nvPicPr>
          <p:blipFill rotWithShape="1">
            <a:blip r:embed="rId4">
              <a:alphaModFix/>
            </a:blip>
            <a:srcRect b="33022" l="72622" r="6843" t="36510"/>
            <a:stretch/>
          </p:blipFill>
          <p:spPr>
            <a:xfrm>
              <a:off x="7097800" y="2131850"/>
              <a:ext cx="1877550" cy="1897300"/>
            </a:xfrm>
            <a:prstGeom prst="rect">
              <a:avLst/>
            </a:prstGeom>
            <a:noFill/>
            <a:ln>
              <a:noFill/>
            </a:ln>
          </p:spPr>
        </p:pic>
      </p:grpSp>
      <p:sp>
        <p:nvSpPr>
          <p:cNvPr id="352" name="Google Shape;352;p25"/>
          <p:cNvSpPr/>
          <p:nvPr/>
        </p:nvSpPr>
        <p:spPr>
          <a:xfrm>
            <a:off x="7239000" y="5118925"/>
            <a:ext cx="770700" cy="14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7253275" y="5079275"/>
            <a:ext cx="770700" cy="19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989125" y="257475"/>
            <a:ext cx="7757625" cy="5686125"/>
            <a:chOff x="989125" y="257475"/>
            <a:chExt cx="7757625" cy="5686125"/>
          </a:xfrm>
        </p:grpSpPr>
        <p:grpSp>
          <p:nvGrpSpPr>
            <p:cNvPr id="355" name="Google Shape;355;p25"/>
            <p:cNvGrpSpPr/>
            <p:nvPr/>
          </p:nvGrpSpPr>
          <p:grpSpPr>
            <a:xfrm>
              <a:off x="989125" y="257475"/>
              <a:ext cx="7757625" cy="5686125"/>
              <a:chOff x="989125" y="257475"/>
              <a:chExt cx="7757625" cy="5686125"/>
            </a:xfrm>
          </p:grpSpPr>
          <p:grpSp>
            <p:nvGrpSpPr>
              <p:cNvPr id="356" name="Google Shape;356;p25"/>
              <p:cNvGrpSpPr/>
              <p:nvPr/>
            </p:nvGrpSpPr>
            <p:grpSpPr>
              <a:xfrm>
                <a:off x="989125" y="257475"/>
                <a:ext cx="7757625" cy="5686125"/>
                <a:chOff x="912925" y="1171875"/>
                <a:chExt cx="7757625" cy="5686125"/>
              </a:xfrm>
            </p:grpSpPr>
            <p:pic>
              <p:nvPicPr>
                <p:cNvPr id="357" name="Google Shape;357;p25"/>
                <p:cNvPicPr preferRelativeResize="0"/>
                <p:nvPr/>
              </p:nvPicPr>
              <p:blipFill rotWithShape="1">
                <a:blip r:embed="rId5">
                  <a:alphaModFix/>
                </a:blip>
                <a:srcRect b="3883" l="9613" r="26765" t="0"/>
                <a:stretch/>
              </p:blipFill>
              <p:spPr>
                <a:xfrm>
                  <a:off x="912925" y="1171875"/>
                  <a:ext cx="5610847" cy="5686125"/>
                </a:xfrm>
                <a:prstGeom prst="rect">
                  <a:avLst/>
                </a:prstGeom>
                <a:noFill/>
                <a:ln>
                  <a:noFill/>
                </a:ln>
              </p:spPr>
            </p:pic>
            <p:pic>
              <p:nvPicPr>
                <p:cNvPr id="358" name="Google Shape;358;p25"/>
                <p:cNvPicPr preferRelativeResize="0"/>
                <p:nvPr/>
              </p:nvPicPr>
              <p:blipFill rotWithShape="1">
                <a:blip r:embed="rId6">
                  <a:alphaModFix/>
                </a:blip>
                <a:srcRect b="5404" l="54024" r="31089" t="7977"/>
                <a:stretch/>
              </p:blipFill>
              <p:spPr>
                <a:xfrm>
                  <a:off x="6678571" y="1423677"/>
                  <a:ext cx="1552504" cy="5149529"/>
                </a:xfrm>
                <a:prstGeom prst="rect">
                  <a:avLst/>
                </a:prstGeom>
                <a:noFill/>
                <a:ln>
                  <a:noFill/>
                </a:ln>
              </p:spPr>
            </p:pic>
            <p:pic>
              <p:nvPicPr>
                <p:cNvPr id="359" name="Google Shape;359;p25"/>
                <p:cNvPicPr preferRelativeResize="0"/>
                <p:nvPr/>
              </p:nvPicPr>
              <p:blipFill rotWithShape="1">
                <a:blip r:embed="rId4">
                  <a:alphaModFix/>
                </a:blip>
                <a:srcRect b="33022" l="72622" r="6843" t="36510"/>
                <a:stretch/>
              </p:blipFill>
              <p:spPr>
                <a:xfrm>
                  <a:off x="6793000" y="3046250"/>
                  <a:ext cx="1877550" cy="1897300"/>
                </a:xfrm>
                <a:prstGeom prst="rect">
                  <a:avLst/>
                </a:prstGeom>
                <a:noFill/>
                <a:ln>
                  <a:noFill/>
                </a:ln>
              </p:spPr>
            </p:pic>
          </p:grpSp>
          <p:sp>
            <p:nvSpPr>
              <p:cNvPr id="360" name="Google Shape;360;p25"/>
              <p:cNvSpPr/>
              <p:nvPr/>
            </p:nvSpPr>
            <p:spPr>
              <a:xfrm>
                <a:off x="7253275" y="5124425"/>
                <a:ext cx="889500" cy="19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5"/>
            <p:cNvSpPr txBox="1"/>
            <p:nvPr/>
          </p:nvSpPr>
          <p:spPr>
            <a:xfrm>
              <a:off x="7157075" y="4949525"/>
              <a:ext cx="1524600" cy="1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Caprimulgiformes</a:t>
              </a:r>
              <a:endParaRPr>
                <a:latin typeface="Calibri"/>
                <a:ea typeface="Calibri"/>
                <a:cs typeface="Calibri"/>
                <a:sym typeface="Calibri"/>
              </a:endParaRPr>
            </a:p>
          </p:txBody>
        </p:sp>
      </p:grpSp>
      <p:pic>
        <p:nvPicPr>
          <p:cNvPr id="362" name="Google Shape;362;p25"/>
          <p:cNvPicPr preferRelativeResize="0"/>
          <p:nvPr/>
        </p:nvPicPr>
        <p:blipFill rotWithShape="1">
          <a:blip r:embed="rId7">
            <a:alphaModFix/>
          </a:blip>
          <a:srcRect b="32643" l="30683" r="3769" t="40117"/>
          <a:stretch/>
        </p:blipFill>
        <p:spPr>
          <a:xfrm>
            <a:off x="5750625" y="838625"/>
            <a:ext cx="3317175" cy="770275"/>
          </a:xfrm>
          <a:prstGeom prst="rect">
            <a:avLst/>
          </a:prstGeom>
          <a:noFill/>
          <a:ln>
            <a:noFill/>
          </a:ln>
        </p:spPr>
      </p:pic>
      <p:grpSp>
        <p:nvGrpSpPr>
          <p:cNvPr id="363" name="Google Shape;363;p25"/>
          <p:cNvGrpSpPr/>
          <p:nvPr/>
        </p:nvGrpSpPr>
        <p:grpSpPr>
          <a:xfrm>
            <a:off x="5251050" y="5265625"/>
            <a:ext cx="1987950" cy="1516175"/>
            <a:chOff x="7156050" y="5341825"/>
            <a:chExt cx="1987950" cy="1516175"/>
          </a:xfrm>
        </p:grpSpPr>
        <p:sp>
          <p:nvSpPr>
            <p:cNvPr id="364" name="Google Shape;364;p25"/>
            <p:cNvSpPr txBox="1"/>
            <p:nvPr/>
          </p:nvSpPr>
          <p:spPr>
            <a:xfrm>
              <a:off x="7686600" y="5341825"/>
              <a:ext cx="1322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Songbirds</a:t>
              </a:r>
              <a:endParaRPr b="1">
                <a:latin typeface="Calibri"/>
                <a:ea typeface="Calibri"/>
                <a:cs typeface="Calibri"/>
                <a:sym typeface="Calibri"/>
              </a:endParaRPr>
            </a:p>
          </p:txBody>
        </p:sp>
        <p:pic>
          <p:nvPicPr>
            <p:cNvPr id="365" name="Google Shape;365;p25"/>
            <p:cNvPicPr preferRelativeResize="0"/>
            <p:nvPr/>
          </p:nvPicPr>
          <p:blipFill>
            <a:blip r:embed="rId8">
              <a:alphaModFix/>
            </a:blip>
            <a:stretch>
              <a:fillRect/>
            </a:stretch>
          </p:blipFill>
          <p:spPr>
            <a:xfrm>
              <a:off x="7156050" y="5553400"/>
              <a:ext cx="1987950" cy="1304600"/>
            </a:xfrm>
            <a:prstGeom prst="rect">
              <a:avLst/>
            </a:prstGeom>
            <a:noFill/>
            <a:ln>
              <a:noFill/>
            </a:ln>
          </p:spPr>
        </p:pic>
      </p:grpSp>
      <p:grpSp>
        <p:nvGrpSpPr>
          <p:cNvPr id="366" name="Google Shape;366;p25"/>
          <p:cNvGrpSpPr/>
          <p:nvPr/>
        </p:nvGrpSpPr>
        <p:grpSpPr>
          <a:xfrm>
            <a:off x="1375575" y="5694450"/>
            <a:ext cx="1391725" cy="1234075"/>
            <a:chOff x="1985175" y="5694450"/>
            <a:chExt cx="1391725" cy="1234075"/>
          </a:xfrm>
        </p:grpSpPr>
        <p:pic>
          <p:nvPicPr>
            <p:cNvPr id="367" name="Google Shape;367;p25"/>
            <p:cNvPicPr preferRelativeResize="0"/>
            <p:nvPr/>
          </p:nvPicPr>
          <p:blipFill>
            <a:blip r:embed="rId9">
              <a:alphaModFix/>
            </a:blip>
            <a:stretch>
              <a:fillRect/>
            </a:stretch>
          </p:blipFill>
          <p:spPr>
            <a:xfrm flipH="1">
              <a:off x="1985175" y="5694450"/>
              <a:ext cx="1391725" cy="1234075"/>
            </a:xfrm>
            <a:prstGeom prst="rect">
              <a:avLst/>
            </a:prstGeom>
            <a:noFill/>
            <a:ln>
              <a:noFill/>
            </a:ln>
          </p:spPr>
        </p:pic>
        <p:sp>
          <p:nvSpPr>
            <p:cNvPr id="368" name="Google Shape;368;p25"/>
            <p:cNvSpPr txBox="1"/>
            <p:nvPr/>
          </p:nvSpPr>
          <p:spPr>
            <a:xfrm>
              <a:off x="1985175" y="5694450"/>
              <a:ext cx="7932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Parrots</a:t>
              </a:r>
              <a:endParaRPr b="1">
                <a:latin typeface="Calibri"/>
                <a:ea typeface="Calibri"/>
                <a:cs typeface="Calibri"/>
                <a:sym typeface="Calibri"/>
              </a:endParaRPr>
            </a:p>
          </p:txBody>
        </p:sp>
      </p:grpSp>
      <p:grpSp>
        <p:nvGrpSpPr>
          <p:cNvPr id="369" name="Google Shape;369;p25"/>
          <p:cNvGrpSpPr/>
          <p:nvPr/>
        </p:nvGrpSpPr>
        <p:grpSpPr>
          <a:xfrm>
            <a:off x="54675" y="3656050"/>
            <a:ext cx="1320900" cy="733050"/>
            <a:chOff x="271325" y="2775225"/>
            <a:chExt cx="1320900" cy="733050"/>
          </a:xfrm>
        </p:grpSpPr>
        <p:pic>
          <p:nvPicPr>
            <p:cNvPr id="370" name="Google Shape;370;p25"/>
            <p:cNvPicPr preferRelativeResize="0"/>
            <p:nvPr/>
          </p:nvPicPr>
          <p:blipFill>
            <a:blip r:embed="rId10">
              <a:alphaModFix/>
            </a:blip>
            <a:stretch>
              <a:fillRect/>
            </a:stretch>
          </p:blipFill>
          <p:spPr>
            <a:xfrm>
              <a:off x="581362" y="2775225"/>
              <a:ext cx="624425" cy="443658"/>
            </a:xfrm>
            <a:prstGeom prst="rect">
              <a:avLst/>
            </a:prstGeom>
            <a:noFill/>
            <a:ln>
              <a:noFill/>
            </a:ln>
          </p:spPr>
        </p:pic>
        <p:sp>
          <p:nvSpPr>
            <p:cNvPr id="371" name="Google Shape;371;p25"/>
            <p:cNvSpPr txBox="1"/>
            <p:nvPr/>
          </p:nvSpPr>
          <p:spPr>
            <a:xfrm>
              <a:off x="271325" y="3120375"/>
              <a:ext cx="132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Hummingbirds</a:t>
              </a:r>
              <a:endParaRPr b="1">
                <a:latin typeface="Calibri"/>
                <a:ea typeface="Calibri"/>
                <a:cs typeface="Calibri"/>
                <a:sym typeface="Calibri"/>
              </a:endParaRPr>
            </a:p>
          </p:txBody>
        </p:sp>
      </p:grpSp>
      <p:grpSp>
        <p:nvGrpSpPr>
          <p:cNvPr id="372" name="Google Shape;372;p25"/>
          <p:cNvGrpSpPr/>
          <p:nvPr/>
        </p:nvGrpSpPr>
        <p:grpSpPr>
          <a:xfrm>
            <a:off x="7213675" y="2312375"/>
            <a:ext cx="849900" cy="1661775"/>
            <a:chOff x="7442275" y="2312375"/>
            <a:chExt cx="849900" cy="1661775"/>
          </a:xfrm>
        </p:grpSpPr>
        <p:sp>
          <p:nvSpPr>
            <p:cNvPr id="373" name="Google Shape;373;p25"/>
            <p:cNvSpPr txBox="1"/>
            <p:nvPr/>
          </p:nvSpPr>
          <p:spPr>
            <a:xfrm>
              <a:off x="7467600" y="3715550"/>
              <a:ext cx="3954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solidFill>
                    <a:srgbClr val="666666"/>
                  </a:solidFill>
                  <a:latin typeface="Calibri"/>
                  <a:ea typeface="Calibri"/>
                  <a:cs typeface="Calibri"/>
                  <a:sym typeface="Calibri"/>
                </a:rPr>
                <a:t>1</a:t>
              </a:r>
              <a:endParaRPr b="1">
                <a:solidFill>
                  <a:srgbClr val="666666"/>
                </a:solidFill>
                <a:latin typeface="Calibri"/>
                <a:ea typeface="Calibri"/>
                <a:cs typeface="Calibri"/>
                <a:sym typeface="Calibri"/>
              </a:endParaRPr>
            </a:p>
          </p:txBody>
        </p:sp>
        <p:sp>
          <p:nvSpPr>
            <p:cNvPr id="374" name="Google Shape;374;p25"/>
            <p:cNvSpPr txBox="1"/>
            <p:nvPr/>
          </p:nvSpPr>
          <p:spPr>
            <a:xfrm>
              <a:off x="7442275" y="2312375"/>
              <a:ext cx="8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300">
                  <a:solidFill>
                    <a:srgbClr val="666666"/>
                  </a:solidFill>
                </a:rPr>
                <a:t>3488</a:t>
              </a:r>
              <a:endParaRPr b="1" sz="1300">
                <a:solidFill>
                  <a:srgbClr val="666666"/>
                </a:solidFill>
              </a:endParaRPr>
            </a:p>
          </p:txBody>
        </p:sp>
      </p:grpSp>
      <p:sp>
        <p:nvSpPr>
          <p:cNvPr id="375" name="Google Shape;375;p25"/>
          <p:cNvSpPr/>
          <p:nvPr/>
        </p:nvSpPr>
        <p:spPr>
          <a:xfrm>
            <a:off x="6734150" y="4307350"/>
            <a:ext cx="2091000" cy="108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txBox="1"/>
          <p:nvPr/>
        </p:nvSpPr>
        <p:spPr>
          <a:xfrm>
            <a:off x="6446138" y="4133663"/>
            <a:ext cx="2667000" cy="39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a:t>Riede T, Olson CR. The vocal </a:t>
            </a:r>
            <a:endParaRPr/>
          </a:p>
          <a:p>
            <a:pPr indent="0" lvl="0" marL="0" rtl="0" algn="just">
              <a:spcBef>
                <a:spcPts val="0"/>
              </a:spcBef>
              <a:spcAft>
                <a:spcPts val="0"/>
              </a:spcAft>
              <a:buNone/>
            </a:pPr>
            <a:r>
              <a:rPr lang="fr-FR"/>
              <a:t>organ of hummingbirds shows </a:t>
            </a:r>
            <a:endParaRPr/>
          </a:p>
          <a:p>
            <a:pPr indent="0" lvl="0" marL="0" rtl="0" algn="just">
              <a:spcBef>
                <a:spcPts val="0"/>
              </a:spcBef>
              <a:spcAft>
                <a:spcPts val="0"/>
              </a:spcAft>
              <a:buNone/>
            </a:pPr>
            <a:r>
              <a:rPr lang="fr-FR"/>
              <a:t>convergence with songbirds. </a:t>
            </a:r>
            <a:endParaRPr/>
          </a:p>
          <a:p>
            <a:pPr indent="0" lvl="0" marL="0" rtl="0" algn="just">
              <a:spcBef>
                <a:spcPts val="0"/>
              </a:spcBef>
              <a:spcAft>
                <a:spcPts val="0"/>
              </a:spcAft>
              <a:buNone/>
            </a:pPr>
            <a:r>
              <a:rPr lang="fr-FR"/>
              <a:t>2020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26"/>
          <p:cNvPicPr preferRelativeResize="0"/>
          <p:nvPr/>
        </p:nvPicPr>
        <p:blipFill>
          <a:blip r:embed="rId3">
            <a:alphaModFix/>
          </a:blip>
          <a:stretch>
            <a:fillRect/>
          </a:stretch>
        </p:blipFill>
        <p:spPr>
          <a:xfrm>
            <a:off x="152400" y="419250"/>
            <a:ext cx="8839200" cy="60194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7"/>
          <p:cNvPicPr preferRelativeResize="0"/>
          <p:nvPr/>
        </p:nvPicPr>
        <p:blipFill>
          <a:blip r:embed="rId3">
            <a:alphaModFix/>
          </a:blip>
          <a:stretch>
            <a:fillRect/>
          </a:stretch>
        </p:blipFill>
        <p:spPr>
          <a:xfrm>
            <a:off x="0" y="412987"/>
            <a:ext cx="8870650" cy="6032023"/>
          </a:xfrm>
          <a:prstGeom prst="rect">
            <a:avLst/>
          </a:prstGeom>
          <a:noFill/>
          <a:ln>
            <a:noFill/>
          </a:ln>
        </p:spPr>
      </p:pic>
      <p:pic>
        <p:nvPicPr>
          <p:cNvPr id="389" name="Google Shape;389;p27"/>
          <p:cNvPicPr preferRelativeResize="0"/>
          <p:nvPr/>
        </p:nvPicPr>
        <p:blipFill>
          <a:blip r:embed="rId4">
            <a:alphaModFix/>
          </a:blip>
          <a:stretch>
            <a:fillRect/>
          </a:stretch>
        </p:blipFill>
        <p:spPr>
          <a:xfrm>
            <a:off x="5828875" y="6339075"/>
            <a:ext cx="634098" cy="442475"/>
          </a:xfrm>
          <a:prstGeom prst="rect">
            <a:avLst/>
          </a:prstGeom>
          <a:noFill/>
          <a:ln>
            <a:noFill/>
          </a:ln>
        </p:spPr>
      </p:pic>
      <p:pic>
        <p:nvPicPr>
          <p:cNvPr id="390" name="Google Shape;390;p27"/>
          <p:cNvPicPr preferRelativeResize="0"/>
          <p:nvPr/>
        </p:nvPicPr>
        <p:blipFill>
          <a:blip r:embed="rId5">
            <a:alphaModFix/>
          </a:blip>
          <a:stretch>
            <a:fillRect/>
          </a:stretch>
        </p:blipFill>
        <p:spPr>
          <a:xfrm>
            <a:off x="5017550" y="6279185"/>
            <a:ext cx="634100" cy="562268"/>
          </a:xfrm>
          <a:prstGeom prst="rect">
            <a:avLst/>
          </a:prstGeom>
          <a:noFill/>
          <a:ln>
            <a:noFill/>
          </a:ln>
        </p:spPr>
      </p:pic>
      <p:pic>
        <p:nvPicPr>
          <p:cNvPr id="391" name="Google Shape;391;p27"/>
          <p:cNvPicPr preferRelativeResize="0"/>
          <p:nvPr/>
        </p:nvPicPr>
        <p:blipFill>
          <a:blip r:embed="rId6">
            <a:alphaModFix/>
          </a:blip>
          <a:stretch>
            <a:fillRect/>
          </a:stretch>
        </p:blipFill>
        <p:spPr>
          <a:xfrm>
            <a:off x="3490687" y="6338488"/>
            <a:ext cx="624425" cy="443658"/>
          </a:xfrm>
          <a:prstGeom prst="rect">
            <a:avLst/>
          </a:prstGeom>
          <a:noFill/>
          <a:ln>
            <a:noFill/>
          </a:ln>
        </p:spPr>
      </p:pic>
      <p:cxnSp>
        <p:nvCxnSpPr>
          <p:cNvPr id="392" name="Google Shape;392;p27"/>
          <p:cNvCxnSpPr/>
          <p:nvPr/>
        </p:nvCxnSpPr>
        <p:spPr>
          <a:xfrm flipH="1">
            <a:off x="4793175" y="900425"/>
            <a:ext cx="16200" cy="470430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28"/>
          <p:cNvPicPr preferRelativeResize="0"/>
          <p:nvPr/>
        </p:nvPicPr>
        <p:blipFill>
          <a:blip r:embed="rId3">
            <a:alphaModFix/>
          </a:blip>
          <a:stretch>
            <a:fillRect/>
          </a:stretch>
        </p:blipFill>
        <p:spPr>
          <a:xfrm>
            <a:off x="0" y="412987"/>
            <a:ext cx="8870650" cy="6032023"/>
          </a:xfrm>
          <a:prstGeom prst="rect">
            <a:avLst/>
          </a:prstGeom>
          <a:noFill/>
          <a:ln>
            <a:noFill/>
          </a:ln>
        </p:spPr>
      </p:pic>
      <p:cxnSp>
        <p:nvCxnSpPr>
          <p:cNvPr id="399" name="Google Shape;399;p28"/>
          <p:cNvCxnSpPr/>
          <p:nvPr/>
        </p:nvCxnSpPr>
        <p:spPr>
          <a:xfrm rot="10800000">
            <a:off x="3106825" y="2078975"/>
            <a:ext cx="1695300" cy="690300"/>
          </a:xfrm>
          <a:prstGeom prst="straightConnector1">
            <a:avLst/>
          </a:prstGeom>
          <a:noFill/>
          <a:ln cap="flat" cmpd="sng" w="19050">
            <a:solidFill>
              <a:schemeClr val="accent2"/>
            </a:solidFill>
            <a:prstDash val="solid"/>
            <a:round/>
            <a:headEnd len="med" w="med" type="none"/>
            <a:tailEnd len="med" w="med" type="triangle"/>
          </a:ln>
        </p:spPr>
      </p:cxnSp>
      <p:cxnSp>
        <p:nvCxnSpPr>
          <p:cNvPr id="400" name="Google Shape;400;p28"/>
          <p:cNvCxnSpPr/>
          <p:nvPr/>
        </p:nvCxnSpPr>
        <p:spPr>
          <a:xfrm flipH="1" rot="10800000">
            <a:off x="4802125" y="905250"/>
            <a:ext cx="1043400" cy="1871700"/>
          </a:xfrm>
          <a:prstGeom prst="straightConnector1">
            <a:avLst/>
          </a:prstGeom>
          <a:noFill/>
          <a:ln cap="flat" cmpd="sng" w="19050">
            <a:solidFill>
              <a:schemeClr val="accent2"/>
            </a:solidFill>
            <a:prstDash val="solid"/>
            <a:round/>
            <a:headEnd len="med" w="med" type="none"/>
            <a:tailEnd len="med" w="med" type="triangle"/>
          </a:ln>
        </p:spPr>
      </p:cxnSp>
      <p:sp>
        <p:nvSpPr>
          <p:cNvPr id="401" name="Google Shape;401;p28"/>
          <p:cNvSpPr txBox="1"/>
          <p:nvPr/>
        </p:nvSpPr>
        <p:spPr>
          <a:xfrm>
            <a:off x="1599325" y="2224775"/>
            <a:ext cx="13809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Pitch</a:t>
            </a:r>
            <a:endParaRPr b="1">
              <a:solidFill>
                <a:schemeClr val="accent2"/>
              </a:solidFill>
              <a:latin typeface="Calibri"/>
              <a:ea typeface="Calibri"/>
              <a:cs typeface="Calibri"/>
              <a:sym typeface="Calibri"/>
            </a:endParaRPr>
          </a:p>
        </p:txBody>
      </p:sp>
      <p:cxnSp>
        <p:nvCxnSpPr>
          <p:cNvPr id="402" name="Google Shape;402;p28"/>
          <p:cNvCxnSpPr/>
          <p:nvPr/>
        </p:nvCxnSpPr>
        <p:spPr>
          <a:xfrm rot="10800000">
            <a:off x="2980225" y="2454875"/>
            <a:ext cx="1821900" cy="314400"/>
          </a:xfrm>
          <a:prstGeom prst="straightConnector1">
            <a:avLst/>
          </a:prstGeom>
          <a:noFill/>
          <a:ln cap="flat" cmpd="sng" w="19050">
            <a:solidFill>
              <a:schemeClr val="accent2"/>
            </a:solidFill>
            <a:prstDash val="solid"/>
            <a:round/>
            <a:headEnd len="med" w="med" type="none"/>
            <a:tailEnd len="med" w="med" type="triangle"/>
          </a:ln>
        </p:spPr>
      </p:cxnSp>
      <p:sp>
        <p:nvSpPr>
          <p:cNvPr id="403" name="Google Shape;403;p28"/>
          <p:cNvSpPr txBox="1"/>
          <p:nvPr/>
        </p:nvSpPr>
        <p:spPr>
          <a:xfrm>
            <a:off x="1751725" y="1843775"/>
            <a:ext cx="13809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Loudness</a:t>
            </a:r>
            <a:endParaRPr b="1">
              <a:solidFill>
                <a:schemeClr val="accent2"/>
              </a:solidFill>
              <a:latin typeface="Calibri"/>
              <a:ea typeface="Calibri"/>
              <a:cs typeface="Calibri"/>
              <a:sym typeface="Calibri"/>
            </a:endParaRPr>
          </a:p>
        </p:txBody>
      </p:sp>
      <p:sp>
        <p:nvSpPr>
          <p:cNvPr id="404" name="Google Shape;404;p28"/>
          <p:cNvSpPr txBox="1"/>
          <p:nvPr/>
        </p:nvSpPr>
        <p:spPr>
          <a:xfrm>
            <a:off x="5637925" y="624575"/>
            <a:ext cx="13809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Min</a:t>
            </a:r>
            <a:r>
              <a:rPr b="1" lang="fr-FR">
                <a:solidFill>
                  <a:schemeClr val="accent2"/>
                </a:solidFill>
                <a:latin typeface="Calibri"/>
                <a:ea typeface="Calibri"/>
                <a:cs typeface="Calibri"/>
                <a:sym typeface="Calibri"/>
              </a:rPr>
              <a:t> Loudness</a:t>
            </a:r>
            <a:endParaRPr b="1">
              <a:solidFill>
                <a:schemeClr val="accent2"/>
              </a:solidFill>
              <a:latin typeface="Calibri"/>
              <a:ea typeface="Calibri"/>
              <a:cs typeface="Calibri"/>
              <a:sym typeface="Calibri"/>
            </a:endParaRPr>
          </a:p>
        </p:txBody>
      </p:sp>
      <p:grpSp>
        <p:nvGrpSpPr>
          <p:cNvPr id="405" name="Google Shape;405;p28"/>
          <p:cNvGrpSpPr/>
          <p:nvPr/>
        </p:nvGrpSpPr>
        <p:grpSpPr>
          <a:xfrm>
            <a:off x="-147175" y="809425"/>
            <a:ext cx="2369500" cy="603126"/>
            <a:chOff x="-147175" y="809425"/>
            <a:chExt cx="2369500" cy="603126"/>
          </a:xfrm>
        </p:grpSpPr>
        <p:pic>
          <p:nvPicPr>
            <p:cNvPr id="406" name="Google Shape;406;p28"/>
            <p:cNvPicPr preferRelativeResize="0"/>
            <p:nvPr/>
          </p:nvPicPr>
          <p:blipFill rotWithShape="1">
            <a:blip r:embed="rId4">
              <a:alphaModFix/>
            </a:blip>
            <a:srcRect b="0" l="28515" r="0" t="12625"/>
            <a:stretch/>
          </p:blipFill>
          <p:spPr>
            <a:xfrm flipH="1">
              <a:off x="1108850" y="809425"/>
              <a:ext cx="740650" cy="603125"/>
            </a:xfrm>
            <a:prstGeom prst="rect">
              <a:avLst/>
            </a:prstGeom>
            <a:noFill/>
            <a:ln>
              <a:noFill/>
            </a:ln>
          </p:spPr>
        </p:pic>
        <p:sp>
          <p:nvSpPr>
            <p:cNvPr id="407" name="Google Shape;407;p28"/>
            <p:cNvSpPr/>
            <p:nvPr/>
          </p:nvSpPr>
          <p:spPr>
            <a:xfrm>
              <a:off x="2045625" y="809425"/>
              <a:ext cx="176700" cy="2301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txBox="1"/>
            <p:nvPr/>
          </p:nvSpPr>
          <p:spPr>
            <a:xfrm>
              <a:off x="-147175" y="824125"/>
              <a:ext cx="15453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fr-FR" sz="1200">
                  <a:latin typeface="Calibri"/>
                  <a:ea typeface="Calibri"/>
                  <a:cs typeface="Calibri"/>
                  <a:sym typeface="Calibri"/>
                </a:rPr>
                <a:t>House sparrow</a:t>
              </a:r>
              <a:endParaRPr sz="1200">
                <a:latin typeface="Calibri"/>
                <a:ea typeface="Calibri"/>
                <a:cs typeface="Calibri"/>
                <a:sym typeface="Calibri"/>
              </a:endParaRPr>
            </a:p>
          </p:txBody>
        </p:sp>
      </p:grpSp>
      <p:grpSp>
        <p:nvGrpSpPr>
          <p:cNvPr id="409" name="Google Shape;409;p28"/>
          <p:cNvGrpSpPr/>
          <p:nvPr/>
        </p:nvGrpSpPr>
        <p:grpSpPr>
          <a:xfrm>
            <a:off x="6760200" y="4198468"/>
            <a:ext cx="2452500" cy="1171807"/>
            <a:chOff x="6760200" y="4198468"/>
            <a:chExt cx="2452500" cy="1171807"/>
          </a:xfrm>
        </p:grpSpPr>
        <p:pic>
          <p:nvPicPr>
            <p:cNvPr id="410" name="Google Shape;410;p28"/>
            <p:cNvPicPr preferRelativeResize="0"/>
            <p:nvPr/>
          </p:nvPicPr>
          <p:blipFill rotWithShape="1">
            <a:blip r:embed="rId5">
              <a:alphaModFix/>
            </a:blip>
            <a:srcRect b="0" l="4232" r="17250" t="16763"/>
            <a:stretch/>
          </p:blipFill>
          <p:spPr>
            <a:xfrm flipH="1">
              <a:off x="7517400" y="4198468"/>
              <a:ext cx="1695300" cy="1171807"/>
            </a:xfrm>
            <a:prstGeom prst="rect">
              <a:avLst/>
            </a:prstGeom>
            <a:noFill/>
            <a:ln>
              <a:noFill/>
            </a:ln>
          </p:spPr>
        </p:pic>
        <p:sp>
          <p:nvSpPr>
            <p:cNvPr id="411" name="Google Shape;411;p28"/>
            <p:cNvSpPr/>
            <p:nvPr/>
          </p:nvSpPr>
          <p:spPr>
            <a:xfrm>
              <a:off x="6760200" y="4741400"/>
              <a:ext cx="176700" cy="2301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txBox="1"/>
            <p:nvPr/>
          </p:nvSpPr>
          <p:spPr>
            <a:xfrm>
              <a:off x="7991200" y="4218475"/>
              <a:ext cx="9420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latin typeface="Calibri"/>
                  <a:ea typeface="Calibri"/>
                  <a:cs typeface="Calibri"/>
                  <a:sym typeface="Calibri"/>
                </a:rPr>
                <a:t>Dove</a:t>
              </a:r>
              <a:endParaRPr sz="1200">
                <a:latin typeface="Calibri"/>
                <a:ea typeface="Calibri"/>
                <a:cs typeface="Calibri"/>
                <a:sym typeface="Calibri"/>
              </a:endParaRPr>
            </a:p>
          </p:txBody>
        </p:sp>
      </p:grpSp>
      <p:sp>
        <p:nvSpPr>
          <p:cNvPr id="413" name="Google Shape;413;p28"/>
          <p:cNvSpPr/>
          <p:nvPr/>
        </p:nvSpPr>
        <p:spPr>
          <a:xfrm>
            <a:off x="2640625" y="958100"/>
            <a:ext cx="691200" cy="60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8151825" y="2836500"/>
            <a:ext cx="123900" cy="23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6556950" y="2269425"/>
            <a:ext cx="203400" cy="23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rot="-2430523">
            <a:off x="385396" y="2244405"/>
            <a:ext cx="4591697" cy="1316682"/>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28"/>
          <p:cNvPicPr preferRelativeResize="0"/>
          <p:nvPr/>
        </p:nvPicPr>
        <p:blipFill>
          <a:blip r:embed="rId6">
            <a:alphaModFix/>
          </a:blip>
          <a:stretch>
            <a:fillRect/>
          </a:stretch>
        </p:blipFill>
        <p:spPr>
          <a:xfrm>
            <a:off x="5828875" y="6339075"/>
            <a:ext cx="634098" cy="442475"/>
          </a:xfrm>
          <a:prstGeom prst="rect">
            <a:avLst/>
          </a:prstGeom>
          <a:noFill/>
          <a:ln>
            <a:noFill/>
          </a:ln>
        </p:spPr>
      </p:pic>
      <p:pic>
        <p:nvPicPr>
          <p:cNvPr id="418" name="Google Shape;418;p28"/>
          <p:cNvPicPr preferRelativeResize="0"/>
          <p:nvPr/>
        </p:nvPicPr>
        <p:blipFill>
          <a:blip r:embed="rId7">
            <a:alphaModFix/>
          </a:blip>
          <a:stretch>
            <a:fillRect/>
          </a:stretch>
        </p:blipFill>
        <p:spPr>
          <a:xfrm>
            <a:off x="5017550" y="6279185"/>
            <a:ext cx="634100" cy="562268"/>
          </a:xfrm>
          <a:prstGeom prst="rect">
            <a:avLst/>
          </a:prstGeom>
          <a:noFill/>
          <a:ln>
            <a:noFill/>
          </a:ln>
        </p:spPr>
      </p:pic>
      <p:pic>
        <p:nvPicPr>
          <p:cNvPr id="419" name="Google Shape;419;p28"/>
          <p:cNvPicPr preferRelativeResize="0"/>
          <p:nvPr/>
        </p:nvPicPr>
        <p:blipFill>
          <a:blip r:embed="rId8">
            <a:alphaModFix/>
          </a:blip>
          <a:stretch>
            <a:fillRect/>
          </a:stretch>
        </p:blipFill>
        <p:spPr>
          <a:xfrm>
            <a:off x="3490687" y="6338488"/>
            <a:ext cx="624425" cy="443658"/>
          </a:xfrm>
          <a:prstGeom prst="rect">
            <a:avLst/>
          </a:prstGeom>
          <a:noFill/>
          <a:ln>
            <a:noFill/>
          </a:ln>
        </p:spPr>
      </p:pic>
      <p:cxnSp>
        <p:nvCxnSpPr>
          <p:cNvPr id="420" name="Google Shape;420;p28"/>
          <p:cNvCxnSpPr/>
          <p:nvPr/>
        </p:nvCxnSpPr>
        <p:spPr>
          <a:xfrm flipH="1">
            <a:off x="4793175" y="900425"/>
            <a:ext cx="16200" cy="470430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9"/>
          <p:cNvPicPr preferRelativeResize="0"/>
          <p:nvPr/>
        </p:nvPicPr>
        <p:blipFill rotWithShape="1">
          <a:blip r:embed="rId3">
            <a:alphaModFix/>
          </a:blip>
          <a:srcRect b="6907" l="6639" r="6915" t="0"/>
          <a:stretch/>
        </p:blipFill>
        <p:spPr>
          <a:xfrm>
            <a:off x="533400" y="405325"/>
            <a:ext cx="8282455" cy="6147125"/>
          </a:xfrm>
          <a:prstGeom prst="rect">
            <a:avLst/>
          </a:prstGeom>
          <a:noFill/>
          <a:ln>
            <a:noFill/>
          </a:ln>
        </p:spPr>
      </p:pic>
      <p:grpSp>
        <p:nvGrpSpPr>
          <p:cNvPr id="427" name="Google Shape;427;p29"/>
          <p:cNvGrpSpPr/>
          <p:nvPr/>
        </p:nvGrpSpPr>
        <p:grpSpPr>
          <a:xfrm>
            <a:off x="6901090" y="4652778"/>
            <a:ext cx="1729061" cy="1518797"/>
            <a:chOff x="6560025" y="4277198"/>
            <a:chExt cx="1595075" cy="1384500"/>
          </a:xfrm>
        </p:grpSpPr>
        <p:pic>
          <p:nvPicPr>
            <p:cNvPr id="428" name="Google Shape;428;p29"/>
            <p:cNvPicPr preferRelativeResize="0"/>
            <p:nvPr/>
          </p:nvPicPr>
          <p:blipFill rotWithShape="1">
            <a:blip r:embed="rId4">
              <a:alphaModFix/>
            </a:blip>
            <a:srcRect b="2166" l="53685" r="28045" t="69396"/>
            <a:stretch/>
          </p:blipFill>
          <p:spPr>
            <a:xfrm>
              <a:off x="6560025" y="4277198"/>
              <a:ext cx="1595075" cy="1384500"/>
            </a:xfrm>
            <a:prstGeom prst="rect">
              <a:avLst/>
            </a:prstGeom>
            <a:noFill/>
            <a:ln>
              <a:noFill/>
            </a:ln>
          </p:spPr>
        </p:pic>
        <p:sp>
          <p:nvSpPr>
            <p:cNvPr id="429" name="Google Shape;429;p29"/>
            <p:cNvSpPr/>
            <p:nvPr/>
          </p:nvSpPr>
          <p:spPr>
            <a:xfrm>
              <a:off x="6956825" y="5059500"/>
              <a:ext cx="652200" cy="2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9"/>
          <p:cNvSpPr txBox="1"/>
          <p:nvPr/>
        </p:nvSpPr>
        <p:spPr>
          <a:xfrm>
            <a:off x="7278751" y="5346868"/>
            <a:ext cx="16527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100">
                <a:latin typeface="Calibri"/>
                <a:ea typeface="Calibri"/>
                <a:cs typeface="Calibri"/>
                <a:sym typeface="Calibri"/>
              </a:rPr>
              <a:t>Caprimulgiformes</a:t>
            </a:r>
            <a:endParaRPr sz="1100">
              <a:latin typeface="Calibri"/>
              <a:ea typeface="Calibri"/>
              <a:cs typeface="Calibri"/>
              <a:sym typeface="Calibri"/>
            </a:endParaRPr>
          </a:p>
        </p:txBody>
      </p:sp>
      <p:pic>
        <p:nvPicPr>
          <p:cNvPr id="431" name="Google Shape;431;p29"/>
          <p:cNvPicPr preferRelativeResize="0"/>
          <p:nvPr/>
        </p:nvPicPr>
        <p:blipFill rotWithShape="1">
          <a:blip r:embed="rId5">
            <a:alphaModFix/>
          </a:blip>
          <a:srcRect b="60302" l="30386" r="3484" t="2755"/>
          <a:stretch/>
        </p:blipFill>
        <p:spPr>
          <a:xfrm>
            <a:off x="5584750" y="367150"/>
            <a:ext cx="3346600" cy="1044625"/>
          </a:xfrm>
          <a:prstGeom prst="rect">
            <a:avLst/>
          </a:prstGeom>
          <a:noFill/>
          <a:ln>
            <a:noFill/>
          </a:ln>
        </p:spPr>
      </p:pic>
      <p:sp>
        <p:nvSpPr>
          <p:cNvPr id="432" name="Google Shape;432;p29"/>
          <p:cNvSpPr/>
          <p:nvPr/>
        </p:nvSpPr>
        <p:spPr>
          <a:xfrm>
            <a:off x="6982250" y="4714925"/>
            <a:ext cx="1541700" cy="104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9"/>
          <p:cNvGrpSpPr/>
          <p:nvPr/>
        </p:nvGrpSpPr>
        <p:grpSpPr>
          <a:xfrm>
            <a:off x="5669698" y="5507666"/>
            <a:ext cx="1729119" cy="1274193"/>
            <a:chOff x="7156050" y="5341825"/>
            <a:chExt cx="1987950" cy="1516175"/>
          </a:xfrm>
        </p:grpSpPr>
        <p:sp>
          <p:nvSpPr>
            <p:cNvPr id="434" name="Google Shape;434;p29"/>
            <p:cNvSpPr txBox="1"/>
            <p:nvPr/>
          </p:nvSpPr>
          <p:spPr>
            <a:xfrm>
              <a:off x="7686600" y="5341825"/>
              <a:ext cx="1322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Songbirds</a:t>
              </a:r>
              <a:endParaRPr b="1">
                <a:latin typeface="Calibri"/>
                <a:ea typeface="Calibri"/>
                <a:cs typeface="Calibri"/>
                <a:sym typeface="Calibri"/>
              </a:endParaRPr>
            </a:p>
          </p:txBody>
        </p:sp>
        <p:pic>
          <p:nvPicPr>
            <p:cNvPr id="435" name="Google Shape;435;p29"/>
            <p:cNvPicPr preferRelativeResize="0"/>
            <p:nvPr/>
          </p:nvPicPr>
          <p:blipFill>
            <a:blip r:embed="rId6">
              <a:alphaModFix/>
            </a:blip>
            <a:stretch>
              <a:fillRect/>
            </a:stretch>
          </p:blipFill>
          <p:spPr>
            <a:xfrm>
              <a:off x="7156050" y="5553400"/>
              <a:ext cx="1987950" cy="1304600"/>
            </a:xfrm>
            <a:prstGeom prst="rect">
              <a:avLst/>
            </a:prstGeom>
            <a:noFill/>
            <a:ln>
              <a:noFill/>
            </a:ln>
          </p:spPr>
        </p:pic>
      </p:grpSp>
      <p:grpSp>
        <p:nvGrpSpPr>
          <p:cNvPr id="436" name="Google Shape;436;p29"/>
          <p:cNvGrpSpPr/>
          <p:nvPr/>
        </p:nvGrpSpPr>
        <p:grpSpPr>
          <a:xfrm>
            <a:off x="744476" y="5759525"/>
            <a:ext cx="1360167" cy="1044651"/>
            <a:chOff x="1832133" y="5694442"/>
            <a:chExt cx="1544767" cy="1234083"/>
          </a:xfrm>
        </p:grpSpPr>
        <p:pic>
          <p:nvPicPr>
            <p:cNvPr id="437" name="Google Shape;437;p29"/>
            <p:cNvPicPr preferRelativeResize="0"/>
            <p:nvPr/>
          </p:nvPicPr>
          <p:blipFill>
            <a:blip r:embed="rId7">
              <a:alphaModFix/>
            </a:blip>
            <a:stretch>
              <a:fillRect/>
            </a:stretch>
          </p:blipFill>
          <p:spPr>
            <a:xfrm flipH="1">
              <a:off x="1985175" y="5694450"/>
              <a:ext cx="1391725" cy="1234075"/>
            </a:xfrm>
            <a:prstGeom prst="rect">
              <a:avLst/>
            </a:prstGeom>
            <a:noFill/>
            <a:ln>
              <a:noFill/>
            </a:ln>
          </p:spPr>
        </p:pic>
        <p:sp>
          <p:nvSpPr>
            <p:cNvPr id="438" name="Google Shape;438;p29"/>
            <p:cNvSpPr txBox="1"/>
            <p:nvPr/>
          </p:nvSpPr>
          <p:spPr>
            <a:xfrm>
              <a:off x="1832133" y="5694442"/>
              <a:ext cx="9462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Parrots</a:t>
              </a:r>
              <a:endParaRPr b="1">
                <a:latin typeface="Calibri"/>
                <a:ea typeface="Calibri"/>
                <a:cs typeface="Calibri"/>
                <a:sym typeface="Calibri"/>
              </a:endParaRPr>
            </a:p>
          </p:txBody>
        </p:sp>
      </p:grpSp>
      <p:grpSp>
        <p:nvGrpSpPr>
          <p:cNvPr id="439" name="Google Shape;439;p29"/>
          <p:cNvGrpSpPr/>
          <p:nvPr/>
        </p:nvGrpSpPr>
        <p:grpSpPr>
          <a:xfrm>
            <a:off x="0" y="3919725"/>
            <a:ext cx="1320900" cy="733050"/>
            <a:chOff x="271325" y="2775225"/>
            <a:chExt cx="1320900" cy="733050"/>
          </a:xfrm>
        </p:grpSpPr>
        <p:pic>
          <p:nvPicPr>
            <p:cNvPr id="440" name="Google Shape;440;p29"/>
            <p:cNvPicPr preferRelativeResize="0"/>
            <p:nvPr/>
          </p:nvPicPr>
          <p:blipFill>
            <a:blip r:embed="rId8">
              <a:alphaModFix/>
            </a:blip>
            <a:stretch>
              <a:fillRect/>
            </a:stretch>
          </p:blipFill>
          <p:spPr>
            <a:xfrm>
              <a:off x="581362" y="2775225"/>
              <a:ext cx="624425" cy="443658"/>
            </a:xfrm>
            <a:prstGeom prst="rect">
              <a:avLst/>
            </a:prstGeom>
            <a:noFill/>
            <a:ln>
              <a:noFill/>
            </a:ln>
          </p:spPr>
        </p:pic>
        <p:sp>
          <p:nvSpPr>
            <p:cNvPr id="441" name="Google Shape;441;p29"/>
            <p:cNvSpPr txBox="1"/>
            <p:nvPr/>
          </p:nvSpPr>
          <p:spPr>
            <a:xfrm>
              <a:off x="271325" y="3120375"/>
              <a:ext cx="132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Hummingbirds</a:t>
              </a:r>
              <a:endParaRPr b="1">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0"/>
          <p:cNvPicPr preferRelativeResize="0"/>
          <p:nvPr/>
        </p:nvPicPr>
        <p:blipFill>
          <a:blip r:embed="rId3">
            <a:alphaModFix/>
          </a:blip>
          <a:stretch>
            <a:fillRect/>
          </a:stretch>
        </p:blipFill>
        <p:spPr>
          <a:xfrm>
            <a:off x="0" y="173745"/>
            <a:ext cx="9025128" cy="6372149"/>
          </a:xfrm>
          <a:prstGeom prst="rect">
            <a:avLst/>
          </a:prstGeom>
          <a:noFill/>
          <a:ln>
            <a:noFill/>
          </a:ln>
        </p:spPr>
      </p:pic>
      <p:sp>
        <p:nvSpPr>
          <p:cNvPr id="448" name="Google Shape;448;p30"/>
          <p:cNvSpPr/>
          <p:nvPr/>
        </p:nvSpPr>
        <p:spPr>
          <a:xfrm>
            <a:off x="285750" y="454475"/>
            <a:ext cx="8758800" cy="534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0"/>
          <p:cNvGrpSpPr/>
          <p:nvPr/>
        </p:nvGrpSpPr>
        <p:grpSpPr>
          <a:xfrm>
            <a:off x="266325" y="423500"/>
            <a:ext cx="6938601" cy="4663875"/>
            <a:chOff x="266322" y="423486"/>
            <a:chExt cx="8758647" cy="5414926"/>
          </a:xfrm>
        </p:grpSpPr>
        <p:pic>
          <p:nvPicPr>
            <p:cNvPr id="450" name="Google Shape;450;p30"/>
            <p:cNvPicPr preferRelativeResize="0"/>
            <p:nvPr/>
          </p:nvPicPr>
          <p:blipFill rotWithShape="1">
            <a:blip r:embed="rId3">
              <a:alphaModFix/>
            </a:blip>
            <a:srcRect b="11113" l="2950" r="0" t="3917"/>
            <a:stretch/>
          </p:blipFill>
          <p:spPr>
            <a:xfrm>
              <a:off x="266322" y="423486"/>
              <a:ext cx="8758647" cy="5414926"/>
            </a:xfrm>
            <a:prstGeom prst="rect">
              <a:avLst/>
            </a:prstGeom>
            <a:noFill/>
            <a:ln>
              <a:noFill/>
            </a:ln>
          </p:spPr>
        </p:pic>
        <p:grpSp>
          <p:nvGrpSpPr>
            <p:cNvPr id="451" name="Google Shape;451;p30"/>
            <p:cNvGrpSpPr/>
            <p:nvPr/>
          </p:nvGrpSpPr>
          <p:grpSpPr>
            <a:xfrm>
              <a:off x="677291" y="459449"/>
              <a:ext cx="6323005" cy="2197555"/>
              <a:chOff x="9037021" y="699570"/>
              <a:chExt cx="6406287" cy="2147518"/>
            </a:xfrm>
          </p:grpSpPr>
          <p:cxnSp>
            <p:nvCxnSpPr>
              <p:cNvPr id="452" name="Google Shape;452;p30"/>
              <p:cNvCxnSpPr/>
              <p:nvPr/>
            </p:nvCxnSpPr>
            <p:spPr>
              <a:xfrm rot="10800000">
                <a:off x="11212090" y="2149113"/>
                <a:ext cx="1695300" cy="690300"/>
              </a:xfrm>
              <a:prstGeom prst="straightConnector1">
                <a:avLst/>
              </a:prstGeom>
              <a:noFill/>
              <a:ln cap="flat" cmpd="sng" w="19050">
                <a:solidFill>
                  <a:schemeClr val="accent2"/>
                </a:solidFill>
                <a:prstDash val="solid"/>
                <a:round/>
                <a:headEnd len="med" w="med" type="none"/>
                <a:tailEnd len="med" w="med" type="triangle"/>
              </a:ln>
            </p:spPr>
          </p:cxnSp>
          <p:cxnSp>
            <p:nvCxnSpPr>
              <p:cNvPr id="453" name="Google Shape;453;p30"/>
              <p:cNvCxnSpPr/>
              <p:nvPr/>
            </p:nvCxnSpPr>
            <p:spPr>
              <a:xfrm flipH="1" rot="10800000">
                <a:off x="12907390" y="975388"/>
                <a:ext cx="1043400" cy="1871700"/>
              </a:xfrm>
              <a:prstGeom prst="straightConnector1">
                <a:avLst/>
              </a:prstGeom>
              <a:noFill/>
              <a:ln cap="flat" cmpd="sng" w="19050">
                <a:solidFill>
                  <a:schemeClr val="accent2"/>
                </a:solidFill>
                <a:prstDash val="solid"/>
                <a:round/>
                <a:headEnd len="med" w="med" type="none"/>
                <a:tailEnd len="med" w="med" type="triangle"/>
              </a:ln>
            </p:spPr>
          </p:cxnSp>
          <p:sp>
            <p:nvSpPr>
              <p:cNvPr id="454" name="Google Shape;454;p30"/>
              <p:cNvSpPr txBox="1"/>
              <p:nvPr/>
            </p:nvSpPr>
            <p:spPr>
              <a:xfrm>
                <a:off x="9704590" y="2294913"/>
                <a:ext cx="13809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Pitch</a:t>
                </a:r>
                <a:endParaRPr b="1">
                  <a:solidFill>
                    <a:schemeClr val="accent2"/>
                  </a:solidFill>
                  <a:latin typeface="Calibri"/>
                  <a:ea typeface="Calibri"/>
                  <a:cs typeface="Calibri"/>
                  <a:sym typeface="Calibri"/>
                </a:endParaRPr>
              </a:p>
            </p:txBody>
          </p:sp>
          <p:cxnSp>
            <p:nvCxnSpPr>
              <p:cNvPr id="455" name="Google Shape;455;p30"/>
              <p:cNvCxnSpPr/>
              <p:nvPr/>
            </p:nvCxnSpPr>
            <p:spPr>
              <a:xfrm rot="10800000">
                <a:off x="11085490" y="2525013"/>
                <a:ext cx="1821900" cy="314400"/>
              </a:xfrm>
              <a:prstGeom prst="straightConnector1">
                <a:avLst/>
              </a:prstGeom>
              <a:noFill/>
              <a:ln cap="flat" cmpd="sng" w="19050">
                <a:solidFill>
                  <a:schemeClr val="accent2"/>
                </a:solidFill>
                <a:prstDash val="solid"/>
                <a:round/>
                <a:headEnd len="med" w="med" type="none"/>
                <a:tailEnd len="med" w="med" type="triangle"/>
              </a:ln>
            </p:spPr>
          </p:cxnSp>
          <p:sp>
            <p:nvSpPr>
              <p:cNvPr id="456" name="Google Shape;456;p30"/>
              <p:cNvSpPr txBox="1"/>
              <p:nvPr/>
            </p:nvSpPr>
            <p:spPr>
              <a:xfrm>
                <a:off x="9037021" y="1913903"/>
                <a:ext cx="22008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Loudness</a:t>
                </a:r>
                <a:endParaRPr b="1">
                  <a:solidFill>
                    <a:schemeClr val="accent2"/>
                  </a:solidFill>
                  <a:latin typeface="Calibri"/>
                  <a:ea typeface="Calibri"/>
                  <a:cs typeface="Calibri"/>
                  <a:sym typeface="Calibri"/>
                </a:endParaRPr>
              </a:p>
            </p:txBody>
          </p:sp>
          <p:sp>
            <p:nvSpPr>
              <p:cNvPr id="457" name="Google Shape;457;p30"/>
              <p:cNvSpPr txBox="1"/>
              <p:nvPr/>
            </p:nvSpPr>
            <p:spPr>
              <a:xfrm>
                <a:off x="13440808" y="699570"/>
                <a:ext cx="20025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Min Loudness</a:t>
                </a:r>
                <a:endParaRPr b="1">
                  <a:solidFill>
                    <a:schemeClr val="accent2"/>
                  </a:solidFill>
                  <a:latin typeface="Calibri"/>
                  <a:ea typeface="Calibri"/>
                  <a:cs typeface="Calibri"/>
                  <a:sym typeface="Calibri"/>
                </a:endParaRPr>
              </a:p>
            </p:txBody>
          </p:sp>
        </p:grpSp>
      </p:grpSp>
      <p:sp>
        <p:nvSpPr>
          <p:cNvPr id="458" name="Google Shape;458;p30"/>
          <p:cNvSpPr/>
          <p:nvPr/>
        </p:nvSpPr>
        <p:spPr>
          <a:xfrm>
            <a:off x="2061475" y="5612950"/>
            <a:ext cx="5245500" cy="93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30"/>
          <p:cNvPicPr preferRelativeResize="0"/>
          <p:nvPr/>
        </p:nvPicPr>
        <p:blipFill rotWithShape="1">
          <a:blip r:embed="rId3">
            <a:alphaModFix/>
          </a:blip>
          <a:srcRect b="0" l="26913" r="24462" t="88353"/>
          <a:stretch/>
        </p:blipFill>
        <p:spPr>
          <a:xfrm>
            <a:off x="1061000" y="5266275"/>
            <a:ext cx="4760590" cy="931412"/>
          </a:xfrm>
          <a:prstGeom prst="rect">
            <a:avLst/>
          </a:prstGeom>
          <a:noFill/>
          <a:ln>
            <a:noFill/>
          </a:ln>
        </p:spPr>
      </p:pic>
      <p:sp>
        <p:nvSpPr>
          <p:cNvPr id="460" name="Google Shape;460;p30"/>
          <p:cNvSpPr txBox="1"/>
          <p:nvPr/>
        </p:nvSpPr>
        <p:spPr>
          <a:xfrm>
            <a:off x="2830967" y="6006347"/>
            <a:ext cx="5542500" cy="6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900">
                <a:solidFill>
                  <a:srgbClr val="E06666"/>
                </a:solidFill>
              </a:rPr>
              <a:t>5g to </a:t>
            </a:r>
            <a:r>
              <a:rPr b="1" lang="fr-FR" sz="900">
                <a:solidFill>
                  <a:srgbClr val="E06666"/>
                </a:solidFill>
              </a:rPr>
              <a:t>32g</a:t>
            </a:r>
            <a:r>
              <a:rPr b="1" lang="fr-FR" sz="900">
                <a:solidFill>
                  <a:schemeClr val="dk1"/>
                </a:solidFill>
              </a:rPr>
              <a:t> </a:t>
            </a:r>
            <a:r>
              <a:rPr b="1" lang="fr-FR" sz="900"/>
              <a:t>|</a:t>
            </a:r>
            <a:r>
              <a:rPr b="1" lang="fr-FR" sz="900"/>
              <a:t> </a:t>
            </a:r>
            <a:r>
              <a:rPr b="1" lang="fr-FR" sz="900">
                <a:solidFill>
                  <a:srgbClr val="6AA84F"/>
                </a:solidFill>
              </a:rPr>
              <a:t>32g to</a:t>
            </a:r>
            <a:r>
              <a:rPr b="1" lang="fr-FR" sz="900">
                <a:solidFill>
                  <a:srgbClr val="6AA84F"/>
                </a:solidFill>
              </a:rPr>
              <a:t> 177g</a:t>
            </a:r>
            <a:r>
              <a:rPr b="1" lang="fr-FR" sz="900"/>
              <a:t> </a:t>
            </a:r>
            <a:r>
              <a:rPr b="1" lang="fr-FR" sz="900">
                <a:solidFill>
                  <a:schemeClr val="dk1"/>
                </a:solidFill>
              </a:rPr>
              <a:t>| </a:t>
            </a:r>
            <a:r>
              <a:rPr b="1" lang="fr-FR" sz="900">
                <a:solidFill>
                  <a:schemeClr val="accent5"/>
                </a:solidFill>
              </a:rPr>
              <a:t>177g</a:t>
            </a:r>
            <a:r>
              <a:rPr b="1" lang="fr-FR" sz="900">
                <a:solidFill>
                  <a:schemeClr val="accent5"/>
                </a:solidFill>
              </a:rPr>
              <a:t> to 759g</a:t>
            </a:r>
            <a:r>
              <a:rPr b="1" lang="fr-FR" sz="900"/>
              <a:t> | </a:t>
            </a:r>
            <a:r>
              <a:rPr b="1" lang="fr-FR" sz="900">
                <a:solidFill>
                  <a:srgbClr val="C27BA0"/>
                </a:solidFill>
              </a:rPr>
              <a:t>759g to</a:t>
            </a:r>
            <a:r>
              <a:rPr b="1" lang="fr-FR" sz="900">
                <a:solidFill>
                  <a:srgbClr val="C27BA0"/>
                </a:solidFill>
              </a:rPr>
              <a:t> 1Kg</a:t>
            </a:r>
            <a:r>
              <a:rPr b="1" lang="fr-FR" sz="900"/>
              <a:t> </a:t>
            </a:r>
            <a:endParaRPr b="1" sz="900"/>
          </a:p>
        </p:txBody>
      </p:sp>
      <p:grpSp>
        <p:nvGrpSpPr>
          <p:cNvPr id="461" name="Google Shape;461;p30"/>
          <p:cNvGrpSpPr/>
          <p:nvPr/>
        </p:nvGrpSpPr>
        <p:grpSpPr>
          <a:xfrm>
            <a:off x="7611450" y="691950"/>
            <a:ext cx="1334225" cy="4709925"/>
            <a:chOff x="7611450" y="691950"/>
            <a:chExt cx="1334225" cy="4709925"/>
          </a:xfrm>
        </p:grpSpPr>
        <p:sp>
          <p:nvSpPr>
            <p:cNvPr id="462" name="Google Shape;462;p30"/>
            <p:cNvSpPr/>
            <p:nvPr/>
          </p:nvSpPr>
          <p:spPr>
            <a:xfrm>
              <a:off x="7611450" y="738075"/>
              <a:ext cx="1257900" cy="4663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txBox="1"/>
            <p:nvPr/>
          </p:nvSpPr>
          <p:spPr>
            <a:xfrm>
              <a:off x="7777175" y="691950"/>
              <a:ext cx="11685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solidFill>
                    <a:schemeClr val="dk2"/>
                  </a:solidFill>
                  <a:latin typeface="Calibri"/>
                  <a:ea typeface="Calibri"/>
                  <a:cs typeface="Calibri"/>
                  <a:sym typeface="Calibri"/>
                </a:rPr>
                <a:t>Maximum Loudness</a:t>
              </a:r>
              <a:endParaRPr b="1">
                <a:solidFill>
                  <a:schemeClr val="dk2"/>
                </a:solidFill>
                <a:latin typeface="Calibri"/>
                <a:ea typeface="Calibri"/>
                <a:cs typeface="Calibri"/>
                <a:sym typeface="Calibri"/>
              </a:endParaRPr>
            </a:p>
          </p:txBody>
        </p:sp>
        <p:sp>
          <p:nvSpPr>
            <p:cNvPr id="464" name="Google Shape;464;p30"/>
            <p:cNvSpPr txBox="1"/>
            <p:nvPr/>
          </p:nvSpPr>
          <p:spPr>
            <a:xfrm>
              <a:off x="7777175" y="4806750"/>
              <a:ext cx="11685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solidFill>
                    <a:schemeClr val="dk2"/>
                  </a:solidFill>
                  <a:latin typeface="Calibri"/>
                  <a:ea typeface="Calibri"/>
                  <a:cs typeface="Calibri"/>
                  <a:sym typeface="Calibri"/>
                </a:rPr>
                <a:t>Minimum</a:t>
              </a:r>
              <a:r>
                <a:rPr b="1" lang="fr-FR">
                  <a:solidFill>
                    <a:schemeClr val="dk2"/>
                  </a:solidFill>
                  <a:latin typeface="Calibri"/>
                  <a:ea typeface="Calibri"/>
                  <a:cs typeface="Calibri"/>
                  <a:sym typeface="Calibri"/>
                </a:rPr>
                <a:t> Loudness</a:t>
              </a:r>
              <a:endParaRPr b="1">
                <a:solidFill>
                  <a:schemeClr val="dk2"/>
                </a:solidFill>
                <a:latin typeface="Calibri"/>
                <a:ea typeface="Calibri"/>
                <a:cs typeface="Calibri"/>
                <a:sym typeface="Calibri"/>
              </a:endParaRPr>
            </a:p>
          </p:txBody>
        </p:sp>
      </p:grpSp>
      <p:sp>
        <p:nvSpPr>
          <p:cNvPr id="465" name="Google Shape;465;p30"/>
          <p:cNvSpPr/>
          <p:nvPr/>
        </p:nvSpPr>
        <p:spPr>
          <a:xfrm>
            <a:off x="7812900" y="1350825"/>
            <a:ext cx="169200" cy="3438300"/>
          </a:xfrm>
          <a:prstGeom prst="rec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8041500" y="1581475"/>
            <a:ext cx="169200" cy="1522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8270100" y="2334925"/>
            <a:ext cx="169200" cy="22362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8498700" y="2334925"/>
            <a:ext cx="169200" cy="2236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1"/>
          <p:cNvSpPr/>
          <p:nvPr/>
        </p:nvSpPr>
        <p:spPr>
          <a:xfrm>
            <a:off x="0" y="-27384"/>
            <a:ext cx="9144000" cy="6885300"/>
          </a:xfrm>
          <a:prstGeom prst="rect">
            <a:avLst/>
          </a:prstGeom>
          <a:solidFill>
            <a:srgbClr val="00A2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Calibri"/>
              <a:ea typeface="Calibri"/>
              <a:cs typeface="Calibri"/>
              <a:sym typeface="Calibri"/>
            </a:endParaRPr>
          </a:p>
        </p:txBody>
      </p:sp>
      <p:pic>
        <p:nvPicPr>
          <p:cNvPr id="475" name="Google Shape;475;p31"/>
          <p:cNvPicPr preferRelativeResize="0"/>
          <p:nvPr/>
        </p:nvPicPr>
        <p:blipFill rotWithShape="1">
          <a:blip r:embed="rId3">
            <a:alphaModFix/>
          </a:blip>
          <a:srcRect b="0" l="0" r="0" t="0"/>
          <a:stretch/>
        </p:blipFill>
        <p:spPr>
          <a:xfrm rot="3527839">
            <a:off x="1729327" y="-240450"/>
            <a:ext cx="6301466" cy="7594075"/>
          </a:xfrm>
          <a:prstGeom prst="rect">
            <a:avLst/>
          </a:prstGeom>
          <a:noFill/>
          <a:ln>
            <a:noFill/>
          </a:ln>
        </p:spPr>
      </p:pic>
      <p:sp>
        <p:nvSpPr>
          <p:cNvPr id="476" name="Google Shape;476;p31"/>
          <p:cNvSpPr txBox="1"/>
          <p:nvPr>
            <p:ph type="ctrTitle"/>
          </p:nvPr>
        </p:nvSpPr>
        <p:spPr>
          <a:xfrm>
            <a:off x="2195736" y="2996952"/>
            <a:ext cx="36003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lang="fr-FR" sz="3600">
                <a:solidFill>
                  <a:schemeClr val="lt1"/>
                </a:solidFill>
                <a:latin typeface="Roboto"/>
                <a:ea typeface="Roboto"/>
                <a:cs typeface="Roboto"/>
                <a:sym typeface="Roboto"/>
              </a:rPr>
              <a:t>Conclusion and Perspectives</a:t>
            </a:r>
            <a:endParaRPr sz="3600">
              <a:solidFill>
                <a:schemeClr val="lt1"/>
              </a:solidFill>
              <a:latin typeface="Roboto"/>
              <a:ea typeface="Roboto"/>
              <a:cs typeface="Roboto"/>
              <a:sym typeface="Roboto"/>
            </a:endParaRPr>
          </a:p>
        </p:txBody>
      </p:sp>
      <p:sp>
        <p:nvSpPr>
          <p:cNvPr id="477" name="Google Shape;477;p31"/>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chemeClr val="lt1"/>
                </a:solidFill>
                <a:latin typeface="Roboto"/>
                <a:ea typeface="Roboto"/>
                <a:cs typeface="Roboto"/>
                <a:sym typeface="Roboto"/>
              </a:rPr>
              <a:t>5</a:t>
            </a:r>
            <a:endParaRPr sz="96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p:nvPr/>
        </p:nvSpPr>
        <p:spPr>
          <a:xfrm>
            <a:off x="0" y="-27384"/>
            <a:ext cx="9144000" cy="6885300"/>
          </a:xfrm>
          <a:prstGeom prst="rect">
            <a:avLst/>
          </a:prstGeom>
          <a:solidFill>
            <a:srgbClr val="82B4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Calibri"/>
              <a:ea typeface="Calibri"/>
              <a:cs typeface="Calibri"/>
              <a:sym typeface="Calibri"/>
            </a:endParaRPr>
          </a:p>
        </p:txBody>
      </p:sp>
      <p:sp>
        <p:nvSpPr>
          <p:cNvPr id="101" name="Google Shape;101;p14"/>
          <p:cNvSpPr txBox="1"/>
          <p:nvPr>
            <p:ph type="ctrTitle"/>
          </p:nvPr>
        </p:nvSpPr>
        <p:spPr>
          <a:xfrm>
            <a:off x="2942977" y="989001"/>
            <a:ext cx="720000" cy="79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8000"/>
              <a:buFont typeface="Roboto"/>
              <a:buNone/>
            </a:pPr>
            <a:r>
              <a:rPr lang="fr-FR" sz="8000">
                <a:solidFill>
                  <a:schemeClr val="lt1"/>
                </a:solidFill>
                <a:latin typeface="Roboto"/>
                <a:ea typeface="Roboto"/>
                <a:cs typeface="Roboto"/>
                <a:sym typeface="Roboto"/>
              </a:rPr>
              <a:t>1</a:t>
            </a:r>
            <a:endParaRPr/>
          </a:p>
        </p:txBody>
      </p:sp>
      <p:sp>
        <p:nvSpPr>
          <p:cNvPr id="102" name="Google Shape;102;p14"/>
          <p:cNvSpPr txBox="1"/>
          <p:nvPr/>
        </p:nvSpPr>
        <p:spPr>
          <a:xfrm>
            <a:off x="2968307" y="2041826"/>
            <a:ext cx="6228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8000">
                <a:solidFill>
                  <a:schemeClr val="lt1"/>
                </a:solidFill>
                <a:latin typeface="Roboto"/>
                <a:ea typeface="Roboto"/>
                <a:cs typeface="Roboto"/>
                <a:sym typeface="Roboto"/>
              </a:rPr>
              <a:t>2</a:t>
            </a:r>
            <a:endParaRPr/>
          </a:p>
        </p:txBody>
      </p:sp>
      <p:sp>
        <p:nvSpPr>
          <p:cNvPr id="103" name="Google Shape;103;p14"/>
          <p:cNvSpPr txBox="1"/>
          <p:nvPr/>
        </p:nvSpPr>
        <p:spPr>
          <a:xfrm>
            <a:off x="2996729" y="3464567"/>
            <a:ext cx="11886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8000">
                <a:solidFill>
                  <a:schemeClr val="lt1"/>
                </a:solidFill>
                <a:latin typeface="Roboto"/>
                <a:ea typeface="Roboto"/>
                <a:cs typeface="Roboto"/>
                <a:sym typeface="Roboto"/>
              </a:rPr>
              <a:t>3</a:t>
            </a:r>
            <a:endParaRPr/>
          </a:p>
        </p:txBody>
      </p:sp>
      <p:sp>
        <p:nvSpPr>
          <p:cNvPr id="104" name="Google Shape;104;p14"/>
          <p:cNvSpPr txBox="1"/>
          <p:nvPr/>
        </p:nvSpPr>
        <p:spPr>
          <a:xfrm>
            <a:off x="2968307" y="4788750"/>
            <a:ext cx="7200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8000">
                <a:solidFill>
                  <a:schemeClr val="lt1"/>
                </a:solidFill>
                <a:latin typeface="Roboto"/>
                <a:ea typeface="Roboto"/>
                <a:cs typeface="Roboto"/>
                <a:sym typeface="Roboto"/>
              </a:rPr>
              <a:t>4</a:t>
            </a:r>
            <a:endParaRPr/>
          </a:p>
        </p:txBody>
      </p:sp>
      <p:sp>
        <p:nvSpPr>
          <p:cNvPr id="105" name="Google Shape;105;p14"/>
          <p:cNvSpPr txBox="1"/>
          <p:nvPr/>
        </p:nvSpPr>
        <p:spPr>
          <a:xfrm>
            <a:off x="3688387" y="2441935"/>
            <a:ext cx="1968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solidFill>
                  <a:schemeClr val="lt1"/>
                </a:solidFill>
                <a:latin typeface="Roboto"/>
                <a:ea typeface="Roboto"/>
                <a:cs typeface="Roboto"/>
                <a:sym typeface="Roboto"/>
              </a:rPr>
              <a:t>Introduction</a:t>
            </a:r>
            <a:endParaRPr sz="1400">
              <a:solidFill>
                <a:schemeClr val="lt1"/>
              </a:solidFill>
              <a:latin typeface="Roboto"/>
              <a:ea typeface="Roboto"/>
              <a:cs typeface="Roboto"/>
              <a:sym typeface="Roboto"/>
            </a:endParaRPr>
          </a:p>
        </p:txBody>
      </p:sp>
      <p:sp>
        <p:nvSpPr>
          <p:cNvPr id="106" name="Google Shape;106;p14"/>
          <p:cNvSpPr txBox="1"/>
          <p:nvPr/>
        </p:nvSpPr>
        <p:spPr>
          <a:xfrm>
            <a:off x="3688387" y="3864676"/>
            <a:ext cx="19689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solidFill>
                  <a:schemeClr val="lt1"/>
                </a:solidFill>
                <a:latin typeface="Roboto"/>
                <a:ea typeface="Roboto"/>
                <a:cs typeface="Roboto"/>
                <a:sym typeface="Roboto"/>
              </a:rPr>
              <a:t>Material and Methods </a:t>
            </a:r>
            <a:endParaRPr>
              <a:solidFill>
                <a:schemeClr val="lt1"/>
              </a:solidFill>
              <a:latin typeface="Roboto"/>
              <a:ea typeface="Roboto"/>
              <a:cs typeface="Roboto"/>
              <a:sym typeface="Roboto"/>
            </a:endParaRPr>
          </a:p>
        </p:txBody>
      </p:sp>
      <p:sp>
        <p:nvSpPr>
          <p:cNvPr id="107" name="Google Shape;107;p14"/>
          <p:cNvSpPr txBox="1"/>
          <p:nvPr/>
        </p:nvSpPr>
        <p:spPr>
          <a:xfrm>
            <a:off x="3688387" y="5290317"/>
            <a:ext cx="19689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solidFill>
                  <a:schemeClr val="lt1"/>
                </a:solidFill>
                <a:latin typeface="Roboto"/>
                <a:ea typeface="Roboto"/>
                <a:cs typeface="Roboto"/>
                <a:sym typeface="Roboto"/>
              </a:rPr>
              <a:t>Results and discussion </a:t>
            </a:r>
            <a:endParaRPr>
              <a:solidFill>
                <a:schemeClr val="lt1"/>
              </a:solidFill>
              <a:latin typeface="Roboto"/>
              <a:ea typeface="Roboto"/>
              <a:cs typeface="Roboto"/>
              <a:sym typeface="Roboto"/>
            </a:endParaRPr>
          </a:p>
        </p:txBody>
      </p:sp>
      <p:sp>
        <p:nvSpPr>
          <p:cNvPr id="108" name="Google Shape;108;p14"/>
          <p:cNvSpPr txBox="1"/>
          <p:nvPr/>
        </p:nvSpPr>
        <p:spPr>
          <a:xfrm>
            <a:off x="5967313" y="1007875"/>
            <a:ext cx="720000" cy="79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boto"/>
              <a:buNone/>
            </a:pPr>
            <a:r>
              <a:rPr lang="fr-FR" sz="8000">
                <a:solidFill>
                  <a:schemeClr val="lt1"/>
                </a:solidFill>
                <a:latin typeface="Roboto"/>
                <a:ea typeface="Roboto"/>
                <a:cs typeface="Roboto"/>
                <a:sym typeface="Roboto"/>
              </a:rPr>
              <a:t>5</a:t>
            </a:r>
            <a:endParaRPr/>
          </a:p>
        </p:txBody>
      </p:sp>
      <p:sp>
        <p:nvSpPr>
          <p:cNvPr id="109" name="Google Shape;109;p14"/>
          <p:cNvSpPr txBox="1"/>
          <p:nvPr/>
        </p:nvSpPr>
        <p:spPr>
          <a:xfrm>
            <a:off x="5967313" y="2307501"/>
            <a:ext cx="720000" cy="79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boto"/>
              <a:buNone/>
            </a:pPr>
            <a:r>
              <a:rPr lang="fr-FR" sz="8000">
                <a:solidFill>
                  <a:schemeClr val="lt1"/>
                </a:solidFill>
                <a:latin typeface="Roboto"/>
                <a:ea typeface="Roboto"/>
                <a:cs typeface="Roboto"/>
                <a:sym typeface="Roboto"/>
              </a:rPr>
              <a:t>6</a:t>
            </a:r>
            <a:endParaRPr/>
          </a:p>
        </p:txBody>
      </p:sp>
      <p:sp>
        <p:nvSpPr>
          <p:cNvPr id="110" name="Google Shape;110;p14"/>
          <p:cNvSpPr txBox="1"/>
          <p:nvPr/>
        </p:nvSpPr>
        <p:spPr>
          <a:xfrm>
            <a:off x="6669021" y="1142308"/>
            <a:ext cx="19689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solidFill>
                  <a:schemeClr val="lt1"/>
                </a:solidFill>
                <a:latin typeface="Roboto"/>
                <a:ea typeface="Roboto"/>
                <a:cs typeface="Roboto"/>
                <a:sym typeface="Roboto"/>
              </a:rPr>
              <a:t>Conclusion and perspectives</a:t>
            </a:r>
            <a:endParaRPr>
              <a:solidFill>
                <a:schemeClr val="lt1"/>
              </a:solidFill>
              <a:latin typeface="Roboto"/>
              <a:ea typeface="Roboto"/>
              <a:cs typeface="Roboto"/>
              <a:sym typeface="Roboto"/>
            </a:endParaRPr>
          </a:p>
        </p:txBody>
      </p:sp>
      <p:sp>
        <p:nvSpPr>
          <p:cNvPr id="111" name="Google Shape;111;p14"/>
          <p:cNvSpPr txBox="1"/>
          <p:nvPr/>
        </p:nvSpPr>
        <p:spPr>
          <a:xfrm>
            <a:off x="6669021" y="2441934"/>
            <a:ext cx="19689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solidFill>
                  <a:schemeClr val="lt1"/>
                </a:solidFill>
                <a:latin typeface="Roboto"/>
                <a:ea typeface="Roboto"/>
                <a:cs typeface="Roboto"/>
                <a:sym typeface="Roboto"/>
              </a:rPr>
              <a:t>Acknowledgments</a:t>
            </a:r>
            <a:endParaRPr>
              <a:solidFill>
                <a:schemeClr val="lt1"/>
              </a:solidFill>
              <a:latin typeface="Roboto"/>
              <a:ea typeface="Roboto"/>
              <a:cs typeface="Roboto"/>
              <a:sym typeface="Roboto"/>
            </a:endParaRPr>
          </a:p>
        </p:txBody>
      </p:sp>
      <p:pic>
        <p:nvPicPr>
          <p:cNvPr id="112" name="Google Shape;112;p14"/>
          <p:cNvPicPr preferRelativeResize="0"/>
          <p:nvPr/>
        </p:nvPicPr>
        <p:blipFill rotWithShape="1">
          <a:blip r:embed="rId3">
            <a:alphaModFix/>
          </a:blip>
          <a:srcRect b="0" l="0" r="0" t="0"/>
          <a:stretch/>
        </p:blipFill>
        <p:spPr>
          <a:xfrm rot="5232386">
            <a:off x="-6591392" y="-1373079"/>
            <a:ext cx="8401952" cy="10125439"/>
          </a:xfrm>
          <a:prstGeom prst="rect">
            <a:avLst/>
          </a:prstGeom>
          <a:noFill/>
          <a:ln>
            <a:noFill/>
          </a:ln>
        </p:spPr>
      </p:pic>
      <p:sp>
        <p:nvSpPr>
          <p:cNvPr id="113" name="Google Shape;113;p14"/>
          <p:cNvSpPr txBox="1"/>
          <p:nvPr>
            <p:ph idx="1" type="subTitle"/>
          </p:nvPr>
        </p:nvSpPr>
        <p:spPr>
          <a:xfrm rot="-5400000">
            <a:off x="-1098675" y="2768550"/>
            <a:ext cx="4978500" cy="120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8500"/>
              <a:buNone/>
            </a:pPr>
            <a:r>
              <a:rPr lang="fr-FR" sz="7200">
                <a:solidFill>
                  <a:srgbClr val="FFFFFF"/>
                </a:solidFill>
                <a:latin typeface="Roboto"/>
                <a:ea typeface="Roboto"/>
                <a:cs typeface="Roboto"/>
                <a:sym typeface="Roboto"/>
              </a:rPr>
              <a:t>SUMMARY</a:t>
            </a:r>
            <a:endParaRPr sz="1900">
              <a:solidFill>
                <a:srgbClr val="FFFFFF"/>
              </a:solidFill>
            </a:endParaRPr>
          </a:p>
        </p:txBody>
      </p:sp>
      <p:sp>
        <p:nvSpPr>
          <p:cNvPr id="114" name="Google Shape;114;p14"/>
          <p:cNvSpPr txBox="1"/>
          <p:nvPr/>
        </p:nvSpPr>
        <p:spPr>
          <a:xfrm>
            <a:off x="3591049" y="1142309"/>
            <a:ext cx="1968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a:solidFill>
                  <a:schemeClr val="lt1"/>
                </a:solidFill>
                <a:latin typeface="Roboto"/>
                <a:ea typeface="Roboto"/>
                <a:cs typeface="Roboto"/>
                <a:sym typeface="Roboto"/>
              </a:rPr>
              <a:t>Context and Background </a:t>
            </a:r>
            <a:endParaRPr sz="1400">
              <a:solidFill>
                <a:schemeClr val="lt1"/>
              </a:solidFill>
              <a:latin typeface="Roboto"/>
              <a:ea typeface="Roboto"/>
              <a:cs typeface="Roboto"/>
              <a:sym typeface="Roboto"/>
            </a:endParaRPr>
          </a:p>
        </p:txBody>
      </p:sp>
      <p:pic>
        <p:nvPicPr>
          <p:cNvPr id="115" name="Google Shape;115;p14"/>
          <p:cNvPicPr preferRelativeResize="0"/>
          <p:nvPr/>
        </p:nvPicPr>
        <p:blipFill>
          <a:blip r:embed="rId4">
            <a:alphaModFix/>
          </a:blip>
          <a:stretch>
            <a:fillRect/>
          </a:stretch>
        </p:blipFill>
        <p:spPr>
          <a:xfrm>
            <a:off x="5843209" y="1984722"/>
            <a:ext cx="3313915" cy="441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32"/>
          <p:cNvCxnSpPr/>
          <p:nvPr/>
        </p:nvCxnSpPr>
        <p:spPr>
          <a:xfrm>
            <a:off x="36000" y="58807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484" name="Google Shape;484;p32"/>
          <p:cNvCxnSpPr/>
          <p:nvPr/>
        </p:nvCxnSpPr>
        <p:spPr>
          <a:xfrm>
            <a:off x="36000" y="45853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485" name="Google Shape;485;p32"/>
          <p:cNvCxnSpPr/>
          <p:nvPr/>
        </p:nvCxnSpPr>
        <p:spPr>
          <a:xfrm>
            <a:off x="36000" y="3289900"/>
            <a:ext cx="9072000" cy="0"/>
          </a:xfrm>
          <a:prstGeom prst="straightConnector1">
            <a:avLst/>
          </a:prstGeom>
          <a:noFill/>
          <a:ln cap="flat" cmpd="sng" w="9525">
            <a:solidFill>
              <a:schemeClr val="dk2"/>
            </a:solidFill>
            <a:prstDash val="lgDash"/>
            <a:round/>
            <a:headEnd len="med" w="med" type="none"/>
            <a:tailEnd len="med" w="med" type="none"/>
          </a:ln>
        </p:spPr>
      </p:cxnSp>
      <p:sp>
        <p:nvSpPr>
          <p:cNvPr id="486" name="Google Shape;486;p32"/>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487" name="Google Shape;487;p32"/>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488" name="Google Shape;488;p32"/>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489" name="Google Shape;489;p32"/>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492" name="Google Shape;492;p32"/>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rot="5400000">
            <a:off x="6170650" y="1097000"/>
            <a:ext cx="606900" cy="17295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496" name="Google Shape;496;p32"/>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sp>
        <p:nvSpPr>
          <p:cNvPr id="497" name="Google Shape;497;p32"/>
          <p:cNvSpPr/>
          <p:nvPr/>
        </p:nvSpPr>
        <p:spPr>
          <a:xfrm>
            <a:off x="1455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Quantification with exploration of sound production in different families of birds</a:t>
            </a:r>
            <a:endParaRPr sz="1200"/>
          </a:p>
        </p:txBody>
      </p:sp>
      <p:sp>
        <p:nvSpPr>
          <p:cNvPr id="498" name="Google Shape;498;p32"/>
          <p:cNvSpPr/>
          <p:nvPr/>
        </p:nvSpPr>
        <p:spPr>
          <a:xfrm>
            <a:off x="1833793" y="31249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2"/>
          <p:cNvGrpSpPr/>
          <p:nvPr/>
        </p:nvGrpSpPr>
        <p:grpSpPr>
          <a:xfrm>
            <a:off x="7052011" y="5752200"/>
            <a:ext cx="1849500" cy="970225"/>
            <a:chOff x="7052011" y="5752200"/>
            <a:chExt cx="1849500" cy="970225"/>
          </a:xfrm>
        </p:grpSpPr>
        <p:sp>
          <p:nvSpPr>
            <p:cNvPr id="500" name="Google Shape;500;p32"/>
            <p:cNvSpPr/>
            <p:nvPr/>
          </p:nvSpPr>
          <p:spPr>
            <a:xfrm>
              <a:off x="7052011" y="626012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Nocturnality influence max pitch and loudness</a:t>
              </a:r>
              <a:endParaRPr sz="1200"/>
            </a:p>
          </p:txBody>
        </p:sp>
        <p:sp>
          <p:nvSpPr>
            <p:cNvPr id="501" name="Google Shape;501;p32"/>
            <p:cNvSpPr/>
            <p:nvPr/>
          </p:nvSpPr>
          <p:spPr>
            <a:xfrm>
              <a:off x="7347955" y="5752200"/>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2"/>
          <p:cNvGrpSpPr/>
          <p:nvPr/>
        </p:nvGrpSpPr>
        <p:grpSpPr>
          <a:xfrm>
            <a:off x="1555800" y="4428338"/>
            <a:ext cx="1554600" cy="1315038"/>
            <a:chOff x="1479600" y="4428338"/>
            <a:chExt cx="1554600" cy="1315038"/>
          </a:xfrm>
        </p:grpSpPr>
        <p:sp>
          <p:nvSpPr>
            <p:cNvPr id="503" name="Google Shape;503;p32"/>
            <p:cNvSpPr/>
            <p:nvPr/>
          </p:nvSpPr>
          <p:spPr>
            <a:xfrm>
              <a:off x="1479600" y="4804075"/>
              <a:ext cx="1554600" cy="9393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Phylogenetic comparative methods</a:t>
              </a:r>
              <a:endParaRPr sz="1200"/>
            </a:p>
          </p:txBody>
        </p:sp>
        <p:sp>
          <p:nvSpPr>
            <p:cNvPr id="504" name="Google Shape;504;p32"/>
            <p:cNvSpPr/>
            <p:nvPr/>
          </p:nvSpPr>
          <p:spPr>
            <a:xfrm>
              <a:off x="2112149" y="4428338"/>
              <a:ext cx="289500" cy="2784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2"/>
          <p:cNvGrpSpPr/>
          <p:nvPr/>
        </p:nvGrpSpPr>
        <p:grpSpPr>
          <a:xfrm>
            <a:off x="1455312" y="5724894"/>
            <a:ext cx="1172400" cy="1031719"/>
            <a:chOff x="1455312" y="5724894"/>
            <a:chExt cx="1172400" cy="1031719"/>
          </a:xfrm>
        </p:grpSpPr>
        <p:sp>
          <p:nvSpPr>
            <p:cNvPr id="506" name="Google Shape;506;p32"/>
            <p:cNvSpPr/>
            <p:nvPr/>
          </p:nvSpPr>
          <p:spPr>
            <a:xfrm>
              <a:off x="14553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Loudness not linked to phylogeny</a:t>
              </a:r>
              <a:endParaRPr sz="1200"/>
            </a:p>
          </p:txBody>
        </p:sp>
        <p:sp>
          <p:nvSpPr>
            <p:cNvPr id="507" name="Google Shape;507;p32"/>
            <p:cNvSpPr/>
            <p:nvPr/>
          </p:nvSpPr>
          <p:spPr>
            <a:xfrm>
              <a:off x="1613450" y="5724894"/>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2"/>
          <p:cNvGrpSpPr/>
          <p:nvPr/>
        </p:nvGrpSpPr>
        <p:grpSpPr>
          <a:xfrm>
            <a:off x="2823912" y="5729962"/>
            <a:ext cx="1172400" cy="1026651"/>
            <a:chOff x="2823912" y="5729962"/>
            <a:chExt cx="1172400" cy="1026651"/>
          </a:xfrm>
        </p:grpSpPr>
        <p:sp>
          <p:nvSpPr>
            <p:cNvPr id="509" name="Google Shape;509;p32"/>
            <p:cNvSpPr/>
            <p:nvPr/>
          </p:nvSpPr>
          <p:spPr>
            <a:xfrm>
              <a:off x="28239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Max Pitch may be linked to phylogeny</a:t>
              </a:r>
              <a:endParaRPr sz="1200"/>
            </a:p>
          </p:txBody>
        </p:sp>
        <p:sp>
          <p:nvSpPr>
            <p:cNvPr id="510" name="Google Shape;510;p32"/>
            <p:cNvSpPr/>
            <p:nvPr/>
          </p:nvSpPr>
          <p:spPr>
            <a:xfrm>
              <a:off x="2973811" y="5729962"/>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2"/>
          <p:cNvGrpSpPr/>
          <p:nvPr/>
        </p:nvGrpSpPr>
        <p:grpSpPr>
          <a:xfrm>
            <a:off x="4491925" y="4429601"/>
            <a:ext cx="781200" cy="1195774"/>
            <a:chOff x="4491925" y="4429601"/>
            <a:chExt cx="781200" cy="1195774"/>
          </a:xfrm>
        </p:grpSpPr>
        <p:sp>
          <p:nvSpPr>
            <p:cNvPr id="512" name="Google Shape;512;p32"/>
            <p:cNvSpPr/>
            <p:nvPr/>
          </p:nvSpPr>
          <p:spPr>
            <a:xfrm>
              <a:off x="44919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13" name="Google Shape;513;p32"/>
            <p:cNvSpPr/>
            <p:nvPr/>
          </p:nvSpPr>
          <p:spPr>
            <a:xfrm>
              <a:off x="4737775" y="442960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2"/>
          <p:cNvGrpSpPr/>
          <p:nvPr/>
        </p:nvGrpSpPr>
        <p:grpSpPr>
          <a:xfrm>
            <a:off x="7088450" y="4428351"/>
            <a:ext cx="781200" cy="1195774"/>
            <a:chOff x="7088450" y="4428351"/>
            <a:chExt cx="781200" cy="1195774"/>
          </a:xfrm>
        </p:grpSpPr>
        <p:sp>
          <p:nvSpPr>
            <p:cNvPr id="515" name="Google Shape;515;p32"/>
            <p:cNvSpPr/>
            <p:nvPr/>
          </p:nvSpPr>
          <p:spPr>
            <a:xfrm>
              <a:off x="7088450" y="492332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16" name="Google Shape;516;p32"/>
            <p:cNvSpPr/>
            <p:nvPr/>
          </p:nvSpPr>
          <p:spPr>
            <a:xfrm>
              <a:off x="7334313" y="442835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2"/>
          <p:cNvSpPr/>
          <p:nvPr/>
        </p:nvSpPr>
        <p:spPr>
          <a:xfrm>
            <a:off x="3996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of body size on sound parameters</a:t>
            </a:r>
            <a:endParaRPr sz="1200"/>
          </a:p>
        </p:txBody>
      </p:sp>
      <p:sp>
        <p:nvSpPr>
          <p:cNvPr id="518" name="Google Shape;518;p32"/>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519" name="Google Shape;519;p32"/>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Life style</a:t>
            </a:r>
            <a:endParaRPr sz="1200"/>
          </a:p>
        </p:txBody>
      </p:sp>
      <p:sp>
        <p:nvSpPr>
          <p:cNvPr id="520" name="Google Shape;520;p32"/>
          <p:cNvSpPr/>
          <p:nvPr/>
        </p:nvSpPr>
        <p:spPr>
          <a:xfrm>
            <a:off x="66088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Relationship between sound production and nocturnality</a:t>
            </a:r>
            <a:endParaRPr sz="1200">
              <a:solidFill>
                <a:schemeClr val="dk1"/>
              </a:solidFill>
            </a:endParaRPr>
          </a:p>
        </p:txBody>
      </p:sp>
      <p:sp>
        <p:nvSpPr>
          <p:cNvPr id="521" name="Google Shape;521;p32"/>
          <p:cNvSpPr/>
          <p:nvPr/>
        </p:nvSpPr>
        <p:spPr>
          <a:xfrm>
            <a:off x="442199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703914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2"/>
          <p:cNvGrpSpPr/>
          <p:nvPr/>
        </p:nvGrpSpPr>
        <p:grpSpPr>
          <a:xfrm>
            <a:off x="4439174" y="5755575"/>
            <a:ext cx="1849500" cy="968100"/>
            <a:chOff x="4439174" y="5755575"/>
            <a:chExt cx="1849500" cy="968100"/>
          </a:xfrm>
        </p:grpSpPr>
        <p:sp>
          <p:nvSpPr>
            <p:cNvPr id="524" name="Google Shape;524;p32"/>
            <p:cNvSpPr/>
            <p:nvPr/>
          </p:nvSpPr>
          <p:spPr>
            <a:xfrm>
              <a:off x="4751418" y="5755575"/>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4439174" y="626137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min and max loudness</a:t>
              </a:r>
              <a:endParaRPr sz="1200"/>
            </a:p>
          </p:txBody>
        </p:sp>
      </p:grpSp>
      <p:sp>
        <p:nvSpPr>
          <p:cNvPr id="526" name="Google Shape;526;p32"/>
          <p:cNvSpPr txBox="1"/>
          <p:nvPr/>
        </p:nvSpPr>
        <p:spPr>
          <a:xfrm>
            <a:off x="116750" y="61100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Results</a:t>
            </a:r>
            <a:endParaRPr>
              <a:latin typeface="Calibri"/>
              <a:ea typeface="Calibri"/>
              <a:cs typeface="Calibri"/>
              <a:sym typeface="Calibri"/>
            </a:endParaRPr>
          </a:p>
        </p:txBody>
      </p:sp>
      <p:sp>
        <p:nvSpPr>
          <p:cNvPr id="527" name="Google Shape;527;p32"/>
          <p:cNvSpPr txBox="1"/>
          <p:nvPr/>
        </p:nvSpPr>
        <p:spPr>
          <a:xfrm>
            <a:off x="116750" y="48908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Methods</a:t>
            </a:r>
            <a:endParaRPr>
              <a:latin typeface="Calibri"/>
              <a:ea typeface="Calibri"/>
              <a:cs typeface="Calibri"/>
              <a:sym typeface="Calibri"/>
            </a:endParaRPr>
          </a:p>
        </p:txBody>
      </p:sp>
      <p:sp>
        <p:nvSpPr>
          <p:cNvPr id="528" name="Google Shape;528;p32"/>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cxnSp>
        <p:nvCxnSpPr>
          <p:cNvPr id="529" name="Google Shape;529;p32"/>
          <p:cNvCxnSpPr/>
          <p:nvPr/>
        </p:nvCxnSpPr>
        <p:spPr>
          <a:xfrm>
            <a:off x="1230175" y="2347000"/>
            <a:ext cx="0" cy="4411200"/>
          </a:xfrm>
          <a:prstGeom prst="straightConnector1">
            <a:avLst/>
          </a:prstGeom>
          <a:noFill/>
          <a:ln cap="flat" cmpd="sng" w="9525">
            <a:solidFill>
              <a:schemeClr val="dk2"/>
            </a:solidFill>
            <a:prstDash val="lgDash"/>
            <a:round/>
            <a:headEnd len="med" w="med" type="none"/>
            <a:tailEnd len="med" w="med" type="none"/>
          </a:ln>
        </p:spPr>
      </p:cxnSp>
      <p:sp>
        <p:nvSpPr>
          <p:cNvPr id="530" name="Google Shape;530;p32"/>
          <p:cNvSpPr txBox="1"/>
          <p:nvPr/>
        </p:nvSpPr>
        <p:spPr>
          <a:xfrm>
            <a:off x="116750" y="36716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a:solidFill>
                  <a:schemeClr val="dk1"/>
                </a:solidFill>
                <a:latin typeface="Calibri"/>
                <a:ea typeface="Calibri"/>
                <a:cs typeface="Calibri"/>
                <a:sym typeface="Calibri"/>
              </a:rPr>
              <a:t>Questions</a:t>
            </a:r>
            <a:endParaRPr>
              <a:latin typeface="Calibri"/>
              <a:ea typeface="Calibri"/>
              <a:cs typeface="Calibri"/>
              <a:sym typeface="Calibri"/>
            </a:endParaRPr>
          </a:p>
        </p:txBody>
      </p:sp>
      <p:grpSp>
        <p:nvGrpSpPr>
          <p:cNvPr id="531" name="Google Shape;531;p32"/>
          <p:cNvGrpSpPr/>
          <p:nvPr/>
        </p:nvGrpSpPr>
        <p:grpSpPr>
          <a:xfrm>
            <a:off x="3120325" y="4384962"/>
            <a:ext cx="781200" cy="1240413"/>
            <a:chOff x="3044125" y="4384962"/>
            <a:chExt cx="781200" cy="1240413"/>
          </a:xfrm>
        </p:grpSpPr>
        <p:sp>
          <p:nvSpPr>
            <p:cNvPr id="532" name="Google Shape;532;p32"/>
            <p:cNvSpPr/>
            <p:nvPr/>
          </p:nvSpPr>
          <p:spPr>
            <a:xfrm>
              <a:off x="30441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33" name="Google Shape;533;p32"/>
            <p:cNvSpPr/>
            <p:nvPr/>
          </p:nvSpPr>
          <p:spPr>
            <a:xfrm rot="-1539745">
              <a:off x="3137636" y="4429538"/>
              <a:ext cx="289562" cy="366848"/>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p33"/>
          <p:cNvCxnSpPr/>
          <p:nvPr/>
        </p:nvCxnSpPr>
        <p:spPr>
          <a:xfrm>
            <a:off x="36000" y="58807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540" name="Google Shape;540;p33"/>
          <p:cNvCxnSpPr/>
          <p:nvPr/>
        </p:nvCxnSpPr>
        <p:spPr>
          <a:xfrm>
            <a:off x="36000" y="45853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541" name="Google Shape;541;p33"/>
          <p:cNvCxnSpPr/>
          <p:nvPr/>
        </p:nvCxnSpPr>
        <p:spPr>
          <a:xfrm>
            <a:off x="36000" y="3289900"/>
            <a:ext cx="9072000" cy="0"/>
          </a:xfrm>
          <a:prstGeom prst="straightConnector1">
            <a:avLst/>
          </a:prstGeom>
          <a:noFill/>
          <a:ln cap="flat" cmpd="sng" w="9525">
            <a:solidFill>
              <a:schemeClr val="dk2"/>
            </a:solidFill>
            <a:prstDash val="lgDash"/>
            <a:round/>
            <a:headEnd len="med" w="med" type="none"/>
            <a:tailEnd len="med" w="med" type="none"/>
          </a:ln>
        </p:spPr>
      </p:cxnSp>
      <p:sp>
        <p:nvSpPr>
          <p:cNvPr id="542" name="Google Shape;542;p33"/>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543" name="Google Shape;543;p33"/>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544" name="Google Shape;544;p33"/>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545" name="Google Shape;545;p33"/>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548" name="Google Shape;548;p33"/>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5324753" y="1936688"/>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rot="5400000">
            <a:off x="6845900" y="421850"/>
            <a:ext cx="606900" cy="30798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553" name="Google Shape;553;p33"/>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sp>
        <p:nvSpPr>
          <p:cNvPr id="554" name="Google Shape;554;p33"/>
          <p:cNvSpPr/>
          <p:nvPr/>
        </p:nvSpPr>
        <p:spPr>
          <a:xfrm>
            <a:off x="7088450" y="492332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55" name="Google Shape;555;p33"/>
          <p:cNvSpPr/>
          <p:nvPr/>
        </p:nvSpPr>
        <p:spPr>
          <a:xfrm>
            <a:off x="44919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56" name="Google Shape;556;p33"/>
          <p:cNvSpPr/>
          <p:nvPr/>
        </p:nvSpPr>
        <p:spPr>
          <a:xfrm>
            <a:off x="1455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Quantification with exploration of sound production in different families of birds</a:t>
            </a:r>
            <a:endParaRPr sz="1200"/>
          </a:p>
        </p:txBody>
      </p:sp>
      <p:sp>
        <p:nvSpPr>
          <p:cNvPr id="557" name="Google Shape;557;p33"/>
          <p:cNvSpPr/>
          <p:nvPr/>
        </p:nvSpPr>
        <p:spPr>
          <a:xfrm>
            <a:off x="1555800" y="4804075"/>
            <a:ext cx="1554600" cy="9393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Phylogenetic comparative methods</a:t>
            </a:r>
            <a:endParaRPr sz="1200"/>
          </a:p>
        </p:txBody>
      </p:sp>
      <p:sp>
        <p:nvSpPr>
          <p:cNvPr id="558" name="Google Shape;558;p33"/>
          <p:cNvSpPr/>
          <p:nvPr/>
        </p:nvSpPr>
        <p:spPr>
          <a:xfrm>
            <a:off x="1833793" y="31249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33"/>
          <p:cNvGrpSpPr/>
          <p:nvPr/>
        </p:nvGrpSpPr>
        <p:grpSpPr>
          <a:xfrm>
            <a:off x="7052011" y="5752200"/>
            <a:ext cx="1849500" cy="970225"/>
            <a:chOff x="7052011" y="5752200"/>
            <a:chExt cx="1849500" cy="970225"/>
          </a:xfrm>
        </p:grpSpPr>
        <p:sp>
          <p:nvSpPr>
            <p:cNvPr id="560" name="Google Shape;560;p33"/>
            <p:cNvSpPr/>
            <p:nvPr/>
          </p:nvSpPr>
          <p:spPr>
            <a:xfrm>
              <a:off x="7052011" y="626012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Nocturnality influence max pitch and loudness</a:t>
              </a:r>
              <a:endParaRPr sz="1200"/>
            </a:p>
          </p:txBody>
        </p:sp>
        <p:sp>
          <p:nvSpPr>
            <p:cNvPr id="561" name="Google Shape;561;p33"/>
            <p:cNvSpPr/>
            <p:nvPr/>
          </p:nvSpPr>
          <p:spPr>
            <a:xfrm>
              <a:off x="7347955" y="5752200"/>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33"/>
          <p:cNvSpPr/>
          <p:nvPr/>
        </p:nvSpPr>
        <p:spPr>
          <a:xfrm>
            <a:off x="2188349" y="4428338"/>
            <a:ext cx="289500" cy="2784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4737775" y="442960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7334313" y="442835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3996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of body size on sound parameters</a:t>
            </a:r>
            <a:endParaRPr sz="1200"/>
          </a:p>
        </p:txBody>
      </p:sp>
      <p:sp>
        <p:nvSpPr>
          <p:cNvPr id="566" name="Google Shape;566;p33"/>
          <p:cNvSpPr/>
          <p:nvPr/>
        </p:nvSpPr>
        <p:spPr>
          <a:xfrm>
            <a:off x="269004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Shape</a:t>
            </a:r>
            <a:endParaRPr sz="1200">
              <a:solidFill>
                <a:srgbClr val="999999"/>
              </a:solidFill>
            </a:endParaRPr>
          </a:p>
        </p:txBody>
      </p:sp>
      <p:sp>
        <p:nvSpPr>
          <p:cNvPr id="567" name="Google Shape;567;p33"/>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568" name="Google Shape;568;p33"/>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Life style</a:t>
            </a:r>
            <a:endParaRPr sz="1200"/>
          </a:p>
        </p:txBody>
      </p:sp>
      <p:sp>
        <p:nvSpPr>
          <p:cNvPr id="569" name="Google Shape;569;p33"/>
          <p:cNvSpPr/>
          <p:nvPr/>
        </p:nvSpPr>
        <p:spPr>
          <a:xfrm>
            <a:off x="530255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Motion and deformation</a:t>
            </a:r>
            <a:endParaRPr sz="1200">
              <a:solidFill>
                <a:srgbClr val="999999"/>
              </a:solidFill>
            </a:endParaRPr>
          </a:p>
        </p:txBody>
      </p:sp>
      <p:sp>
        <p:nvSpPr>
          <p:cNvPr id="570" name="Google Shape;570;p33"/>
          <p:cNvSpPr/>
          <p:nvPr/>
        </p:nvSpPr>
        <p:spPr>
          <a:xfrm>
            <a:off x="791506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Airflow</a:t>
            </a:r>
            <a:endParaRPr sz="1200">
              <a:solidFill>
                <a:srgbClr val="999999"/>
              </a:solidFill>
            </a:endParaRPr>
          </a:p>
        </p:txBody>
      </p:sp>
      <p:sp>
        <p:nvSpPr>
          <p:cNvPr id="571" name="Google Shape;571;p33"/>
          <p:cNvSpPr/>
          <p:nvPr/>
        </p:nvSpPr>
        <p:spPr>
          <a:xfrm>
            <a:off x="66088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Relationship between sound production and nocturnality</a:t>
            </a:r>
            <a:endParaRPr sz="1200">
              <a:solidFill>
                <a:schemeClr val="dk1"/>
              </a:solidFill>
            </a:endParaRPr>
          </a:p>
        </p:txBody>
      </p:sp>
      <p:sp>
        <p:nvSpPr>
          <p:cNvPr id="572" name="Google Shape;572;p33"/>
          <p:cNvSpPr/>
          <p:nvPr/>
        </p:nvSpPr>
        <p:spPr>
          <a:xfrm>
            <a:off x="442199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703914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rot="2700000">
            <a:off x="3303401" y="1868550"/>
            <a:ext cx="262195" cy="391596"/>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flipH="1" rot="-3909919">
            <a:off x="6145708" y="1679257"/>
            <a:ext cx="262142" cy="803083"/>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3"/>
          <p:cNvGrpSpPr/>
          <p:nvPr/>
        </p:nvGrpSpPr>
        <p:grpSpPr>
          <a:xfrm>
            <a:off x="4439174" y="5755575"/>
            <a:ext cx="1849500" cy="968100"/>
            <a:chOff x="4439174" y="5755575"/>
            <a:chExt cx="1849500" cy="968100"/>
          </a:xfrm>
        </p:grpSpPr>
        <p:sp>
          <p:nvSpPr>
            <p:cNvPr id="577" name="Google Shape;577;p33"/>
            <p:cNvSpPr/>
            <p:nvPr/>
          </p:nvSpPr>
          <p:spPr>
            <a:xfrm>
              <a:off x="4751418" y="5755575"/>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4439174" y="626137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min and max loudness</a:t>
              </a:r>
              <a:endParaRPr sz="1200"/>
            </a:p>
          </p:txBody>
        </p:sp>
      </p:grpSp>
      <p:sp>
        <p:nvSpPr>
          <p:cNvPr id="579" name="Google Shape;579;p33"/>
          <p:cNvSpPr/>
          <p:nvPr/>
        </p:nvSpPr>
        <p:spPr>
          <a:xfrm>
            <a:off x="5381088" y="4763350"/>
            <a:ext cx="1554600" cy="939300"/>
          </a:xfrm>
          <a:prstGeom prst="flowChartConnector">
            <a:avLst/>
          </a:prstGeom>
          <a:solidFill>
            <a:srgbClr val="EFEFEF"/>
          </a:solidFill>
          <a:ln cap="flat" cmpd="sng" w="28575">
            <a:solidFill>
              <a:srgbClr val="CFE2F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light video and X-ray videos</a:t>
            </a:r>
            <a:endParaRPr sz="1200"/>
          </a:p>
        </p:txBody>
      </p:sp>
      <p:sp>
        <p:nvSpPr>
          <p:cNvPr id="580" name="Google Shape;580;p33"/>
          <p:cNvSpPr/>
          <p:nvPr/>
        </p:nvSpPr>
        <p:spPr>
          <a:xfrm>
            <a:off x="7956225" y="4763350"/>
            <a:ext cx="1122900" cy="939300"/>
          </a:xfrm>
          <a:prstGeom prst="flowChartConnector">
            <a:avLst/>
          </a:prstGeom>
          <a:solidFill>
            <a:srgbClr val="EFEFEF"/>
          </a:solidFill>
          <a:ln cap="flat" cmpd="sng" w="28575">
            <a:solidFill>
              <a:srgbClr val="CFE2F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3D aeroaco--ustic model</a:t>
            </a:r>
            <a:endParaRPr sz="1200">
              <a:solidFill>
                <a:srgbClr val="999999"/>
              </a:solidFill>
            </a:endParaRPr>
          </a:p>
        </p:txBody>
      </p:sp>
      <p:sp>
        <p:nvSpPr>
          <p:cNvPr id="581" name="Google Shape;581;p33"/>
          <p:cNvSpPr/>
          <p:nvPr/>
        </p:nvSpPr>
        <p:spPr>
          <a:xfrm>
            <a:off x="5793600" y="3125650"/>
            <a:ext cx="262200" cy="1581000"/>
          </a:xfrm>
          <a:prstGeom prst="downArrow">
            <a:avLst>
              <a:gd fmla="val 50000" name="adj1"/>
              <a:gd fmla="val 50000" name="adj2"/>
            </a:avLst>
          </a:prstGeom>
          <a:solidFill>
            <a:srgbClr val="F3F3F3"/>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82" name="Google Shape;582;p33"/>
          <p:cNvSpPr/>
          <p:nvPr/>
        </p:nvSpPr>
        <p:spPr>
          <a:xfrm>
            <a:off x="8536800" y="3125650"/>
            <a:ext cx="262200" cy="1581000"/>
          </a:xfrm>
          <a:prstGeom prst="downArrow">
            <a:avLst>
              <a:gd fmla="val 50000" name="adj1"/>
              <a:gd fmla="val 50000" name="adj2"/>
            </a:avLst>
          </a:prstGeom>
          <a:solidFill>
            <a:srgbClr val="F3F3F3"/>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83" name="Google Shape;583;p33"/>
          <p:cNvSpPr txBox="1"/>
          <p:nvPr/>
        </p:nvSpPr>
        <p:spPr>
          <a:xfrm>
            <a:off x="116750" y="61100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Results</a:t>
            </a:r>
            <a:endParaRPr>
              <a:latin typeface="Calibri"/>
              <a:ea typeface="Calibri"/>
              <a:cs typeface="Calibri"/>
              <a:sym typeface="Calibri"/>
            </a:endParaRPr>
          </a:p>
        </p:txBody>
      </p:sp>
      <p:sp>
        <p:nvSpPr>
          <p:cNvPr id="584" name="Google Shape;584;p33"/>
          <p:cNvSpPr txBox="1"/>
          <p:nvPr/>
        </p:nvSpPr>
        <p:spPr>
          <a:xfrm>
            <a:off x="116750" y="48908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Methods</a:t>
            </a:r>
            <a:endParaRPr>
              <a:latin typeface="Calibri"/>
              <a:ea typeface="Calibri"/>
              <a:cs typeface="Calibri"/>
              <a:sym typeface="Calibri"/>
            </a:endParaRPr>
          </a:p>
        </p:txBody>
      </p:sp>
      <p:sp>
        <p:nvSpPr>
          <p:cNvPr id="585" name="Google Shape;585;p33"/>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cxnSp>
        <p:nvCxnSpPr>
          <p:cNvPr id="586" name="Google Shape;586;p33"/>
          <p:cNvCxnSpPr/>
          <p:nvPr/>
        </p:nvCxnSpPr>
        <p:spPr>
          <a:xfrm>
            <a:off x="1230175" y="2347000"/>
            <a:ext cx="0" cy="4411200"/>
          </a:xfrm>
          <a:prstGeom prst="straightConnector1">
            <a:avLst/>
          </a:prstGeom>
          <a:noFill/>
          <a:ln cap="flat" cmpd="sng" w="9525">
            <a:solidFill>
              <a:schemeClr val="dk2"/>
            </a:solidFill>
            <a:prstDash val="lgDash"/>
            <a:round/>
            <a:headEnd len="med" w="med" type="none"/>
            <a:tailEnd len="med" w="med" type="none"/>
          </a:ln>
        </p:spPr>
      </p:cxnSp>
      <p:sp>
        <p:nvSpPr>
          <p:cNvPr id="587" name="Google Shape;587;p33"/>
          <p:cNvSpPr txBox="1"/>
          <p:nvPr/>
        </p:nvSpPr>
        <p:spPr>
          <a:xfrm>
            <a:off x="116750" y="36716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solidFill>
                  <a:schemeClr val="dk1"/>
                </a:solidFill>
                <a:latin typeface="Calibri"/>
                <a:ea typeface="Calibri"/>
                <a:cs typeface="Calibri"/>
                <a:sym typeface="Calibri"/>
              </a:rPr>
              <a:t>Questions</a:t>
            </a:r>
            <a:endParaRPr>
              <a:latin typeface="Calibri"/>
              <a:ea typeface="Calibri"/>
              <a:cs typeface="Calibri"/>
              <a:sym typeface="Calibri"/>
            </a:endParaRPr>
          </a:p>
        </p:txBody>
      </p:sp>
      <p:grpSp>
        <p:nvGrpSpPr>
          <p:cNvPr id="588" name="Google Shape;588;p33"/>
          <p:cNvGrpSpPr/>
          <p:nvPr/>
        </p:nvGrpSpPr>
        <p:grpSpPr>
          <a:xfrm>
            <a:off x="1455312" y="5724894"/>
            <a:ext cx="1172400" cy="1031719"/>
            <a:chOff x="1455312" y="5724894"/>
            <a:chExt cx="1172400" cy="1031719"/>
          </a:xfrm>
        </p:grpSpPr>
        <p:sp>
          <p:nvSpPr>
            <p:cNvPr id="589" name="Google Shape;589;p33"/>
            <p:cNvSpPr/>
            <p:nvPr/>
          </p:nvSpPr>
          <p:spPr>
            <a:xfrm>
              <a:off x="14553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Loudness not linked to phylogeny</a:t>
              </a:r>
              <a:endParaRPr sz="1200"/>
            </a:p>
          </p:txBody>
        </p:sp>
        <p:sp>
          <p:nvSpPr>
            <p:cNvPr id="590" name="Google Shape;590;p33"/>
            <p:cNvSpPr/>
            <p:nvPr/>
          </p:nvSpPr>
          <p:spPr>
            <a:xfrm>
              <a:off x="1613450" y="5724894"/>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33"/>
          <p:cNvGrpSpPr/>
          <p:nvPr/>
        </p:nvGrpSpPr>
        <p:grpSpPr>
          <a:xfrm>
            <a:off x="2823912" y="5729962"/>
            <a:ext cx="1172400" cy="1026651"/>
            <a:chOff x="2823912" y="5729962"/>
            <a:chExt cx="1172400" cy="1026651"/>
          </a:xfrm>
        </p:grpSpPr>
        <p:sp>
          <p:nvSpPr>
            <p:cNvPr id="592" name="Google Shape;592;p33"/>
            <p:cNvSpPr/>
            <p:nvPr/>
          </p:nvSpPr>
          <p:spPr>
            <a:xfrm>
              <a:off x="28239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Max Pitch may be linked to phylogeny</a:t>
              </a:r>
              <a:endParaRPr sz="1200"/>
            </a:p>
          </p:txBody>
        </p:sp>
        <p:sp>
          <p:nvSpPr>
            <p:cNvPr id="593" name="Google Shape;593;p33"/>
            <p:cNvSpPr/>
            <p:nvPr/>
          </p:nvSpPr>
          <p:spPr>
            <a:xfrm>
              <a:off x="2973811" y="5729962"/>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3"/>
          <p:cNvGrpSpPr/>
          <p:nvPr/>
        </p:nvGrpSpPr>
        <p:grpSpPr>
          <a:xfrm>
            <a:off x="3120325" y="4384962"/>
            <a:ext cx="781200" cy="1240413"/>
            <a:chOff x="3044125" y="4384962"/>
            <a:chExt cx="781200" cy="1240413"/>
          </a:xfrm>
        </p:grpSpPr>
        <p:sp>
          <p:nvSpPr>
            <p:cNvPr id="595" name="Google Shape;595;p33"/>
            <p:cNvSpPr/>
            <p:nvPr/>
          </p:nvSpPr>
          <p:spPr>
            <a:xfrm>
              <a:off x="30441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596" name="Google Shape;596;p33"/>
            <p:cNvSpPr/>
            <p:nvPr/>
          </p:nvSpPr>
          <p:spPr>
            <a:xfrm rot="-1539745">
              <a:off x="3137636" y="4429538"/>
              <a:ext cx="289562" cy="366848"/>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cxnSp>
        <p:nvCxnSpPr>
          <p:cNvPr id="602" name="Google Shape;602;p34"/>
          <p:cNvCxnSpPr/>
          <p:nvPr/>
        </p:nvCxnSpPr>
        <p:spPr>
          <a:xfrm>
            <a:off x="36000" y="58807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603" name="Google Shape;603;p34"/>
          <p:cNvCxnSpPr/>
          <p:nvPr/>
        </p:nvCxnSpPr>
        <p:spPr>
          <a:xfrm>
            <a:off x="36000" y="4585300"/>
            <a:ext cx="9072000" cy="0"/>
          </a:xfrm>
          <a:prstGeom prst="straightConnector1">
            <a:avLst/>
          </a:prstGeom>
          <a:noFill/>
          <a:ln cap="flat" cmpd="sng" w="9525">
            <a:solidFill>
              <a:schemeClr val="dk2"/>
            </a:solidFill>
            <a:prstDash val="lgDash"/>
            <a:round/>
            <a:headEnd len="med" w="med" type="none"/>
            <a:tailEnd len="med" w="med" type="none"/>
          </a:ln>
        </p:spPr>
      </p:cxnSp>
      <p:cxnSp>
        <p:nvCxnSpPr>
          <p:cNvPr id="604" name="Google Shape;604;p34"/>
          <p:cNvCxnSpPr/>
          <p:nvPr/>
        </p:nvCxnSpPr>
        <p:spPr>
          <a:xfrm>
            <a:off x="36000" y="3289900"/>
            <a:ext cx="9072000" cy="0"/>
          </a:xfrm>
          <a:prstGeom prst="straightConnector1">
            <a:avLst/>
          </a:prstGeom>
          <a:noFill/>
          <a:ln cap="flat" cmpd="sng" w="9525">
            <a:solidFill>
              <a:schemeClr val="dk2"/>
            </a:solidFill>
            <a:prstDash val="lgDash"/>
            <a:round/>
            <a:headEnd len="med" w="med" type="none"/>
            <a:tailEnd len="med" w="med" type="none"/>
          </a:ln>
        </p:spPr>
      </p:cxnSp>
      <p:sp>
        <p:nvSpPr>
          <p:cNvPr id="605" name="Google Shape;605;p34"/>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606" name="Google Shape;606;p34"/>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607" name="Google Shape;607;p34"/>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608" name="Google Shape;608;p34"/>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611" name="Google Shape;611;p34"/>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5324753" y="1936688"/>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rot="5400000">
            <a:off x="6845900" y="421850"/>
            <a:ext cx="606900" cy="30798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616" name="Google Shape;616;p34"/>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sp>
        <p:nvSpPr>
          <p:cNvPr id="617" name="Google Shape;617;p34"/>
          <p:cNvSpPr/>
          <p:nvPr/>
        </p:nvSpPr>
        <p:spPr>
          <a:xfrm>
            <a:off x="7088450" y="492332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618" name="Google Shape;618;p34"/>
          <p:cNvSpPr/>
          <p:nvPr/>
        </p:nvSpPr>
        <p:spPr>
          <a:xfrm>
            <a:off x="44919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619" name="Google Shape;619;p34"/>
          <p:cNvSpPr/>
          <p:nvPr/>
        </p:nvSpPr>
        <p:spPr>
          <a:xfrm>
            <a:off x="1455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Quantification with exploration of sound production in different families of birds</a:t>
            </a:r>
            <a:endParaRPr sz="1200"/>
          </a:p>
        </p:txBody>
      </p:sp>
      <p:sp>
        <p:nvSpPr>
          <p:cNvPr id="620" name="Google Shape;620;p34"/>
          <p:cNvSpPr/>
          <p:nvPr/>
        </p:nvSpPr>
        <p:spPr>
          <a:xfrm>
            <a:off x="1555800" y="4804075"/>
            <a:ext cx="1554600" cy="9393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Phylogenetic comparative methods</a:t>
            </a:r>
            <a:endParaRPr sz="1200"/>
          </a:p>
        </p:txBody>
      </p:sp>
      <p:sp>
        <p:nvSpPr>
          <p:cNvPr id="621" name="Google Shape;621;p34"/>
          <p:cNvSpPr/>
          <p:nvPr/>
        </p:nvSpPr>
        <p:spPr>
          <a:xfrm>
            <a:off x="1833793" y="31249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4"/>
          <p:cNvGrpSpPr/>
          <p:nvPr/>
        </p:nvGrpSpPr>
        <p:grpSpPr>
          <a:xfrm>
            <a:off x="7204411" y="5752200"/>
            <a:ext cx="1849500" cy="970225"/>
            <a:chOff x="7204411" y="5752200"/>
            <a:chExt cx="1849500" cy="970225"/>
          </a:xfrm>
        </p:grpSpPr>
        <p:sp>
          <p:nvSpPr>
            <p:cNvPr id="623" name="Google Shape;623;p34"/>
            <p:cNvSpPr/>
            <p:nvPr/>
          </p:nvSpPr>
          <p:spPr>
            <a:xfrm>
              <a:off x="7204411" y="626012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Nocturnality influence max pitch and loudness</a:t>
              </a:r>
              <a:endParaRPr sz="1200"/>
            </a:p>
          </p:txBody>
        </p:sp>
        <p:sp>
          <p:nvSpPr>
            <p:cNvPr id="624" name="Google Shape;624;p34"/>
            <p:cNvSpPr/>
            <p:nvPr/>
          </p:nvSpPr>
          <p:spPr>
            <a:xfrm>
              <a:off x="7347955" y="5752200"/>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4"/>
          <p:cNvSpPr/>
          <p:nvPr/>
        </p:nvSpPr>
        <p:spPr>
          <a:xfrm>
            <a:off x="2188349" y="4428338"/>
            <a:ext cx="289500" cy="2784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4737775" y="442960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7334313" y="4428351"/>
            <a:ext cx="289500" cy="3669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39963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of body size on sound parameters</a:t>
            </a:r>
            <a:endParaRPr sz="1200"/>
          </a:p>
        </p:txBody>
      </p:sp>
      <p:sp>
        <p:nvSpPr>
          <p:cNvPr id="629" name="Google Shape;629;p34"/>
          <p:cNvSpPr/>
          <p:nvPr/>
        </p:nvSpPr>
        <p:spPr>
          <a:xfrm>
            <a:off x="269004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Shape</a:t>
            </a:r>
            <a:endParaRPr sz="1200">
              <a:solidFill>
                <a:srgbClr val="999999"/>
              </a:solidFill>
            </a:endParaRPr>
          </a:p>
        </p:txBody>
      </p:sp>
      <p:sp>
        <p:nvSpPr>
          <p:cNvPr id="630" name="Google Shape;630;p34"/>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631" name="Google Shape;631;p34"/>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Life style</a:t>
            </a:r>
            <a:endParaRPr sz="1200"/>
          </a:p>
        </p:txBody>
      </p:sp>
      <p:sp>
        <p:nvSpPr>
          <p:cNvPr id="632" name="Google Shape;632;p34"/>
          <p:cNvSpPr/>
          <p:nvPr/>
        </p:nvSpPr>
        <p:spPr>
          <a:xfrm>
            <a:off x="5302551"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Motion and deformation</a:t>
            </a:r>
            <a:endParaRPr sz="1200"/>
          </a:p>
        </p:txBody>
      </p:sp>
      <p:sp>
        <p:nvSpPr>
          <p:cNvPr id="633" name="Google Shape;633;p34"/>
          <p:cNvSpPr/>
          <p:nvPr/>
        </p:nvSpPr>
        <p:spPr>
          <a:xfrm>
            <a:off x="791506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Airflow</a:t>
            </a:r>
            <a:endParaRPr sz="1200">
              <a:solidFill>
                <a:srgbClr val="999999"/>
              </a:solidFill>
            </a:endParaRPr>
          </a:p>
        </p:txBody>
      </p:sp>
      <p:sp>
        <p:nvSpPr>
          <p:cNvPr id="634" name="Google Shape;634;p34"/>
          <p:cNvSpPr/>
          <p:nvPr/>
        </p:nvSpPr>
        <p:spPr>
          <a:xfrm>
            <a:off x="6608800" y="3549631"/>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Relationship between sound production and nocturnality</a:t>
            </a:r>
            <a:endParaRPr sz="1200">
              <a:solidFill>
                <a:schemeClr val="dk1"/>
              </a:solidFill>
            </a:endParaRPr>
          </a:p>
        </p:txBody>
      </p:sp>
      <p:sp>
        <p:nvSpPr>
          <p:cNvPr id="635" name="Google Shape;635;p34"/>
          <p:cNvSpPr/>
          <p:nvPr/>
        </p:nvSpPr>
        <p:spPr>
          <a:xfrm>
            <a:off x="442199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7039143" y="3125650"/>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rot="2700000">
            <a:off x="3303401" y="1868550"/>
            <a:ext cx="262195" cy="391596"/>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flipH="1" rot="-3909919">
            <a:off x="6145708" y="1679257"/>
            <a:ext cx="262142" cy="803083"/>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4"/>
          <p:cNvGrpSpPr/>
          <p:nvPr/>
        </p:nvGrpSpPr>
        <p:grpSpPr>
          <a:xfrm>
            <a:off x="4134374" y="5755575"/>
            <a:ext cx="1849500" cy="968100"/>
            <a:chOff x="4134374" y="5755575"/>
            <a:chExt cx="1849500" cy="968100"/>
          </a:xfrm>
        </p:grpSpPr>
        <p:sp>
          <p:nvSpPr>
            <p:cNvPr id="640" name="Google Shape;640;p34"/>
            <p:cNvSpPr/>
            <p:nvPr/>
          </p:nvSpPr>
          <p:spPr>
            <a:xfrm>
              <a:off x="4751418" y="5755575"/>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4134374" y="6261375"/>
              <a:ext cx="1849500" cy="462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Influence min and max loudness</a:t>
              </a:r>
              <a:endParaRPr sz="1200"/>
            </a:p>
          </p:txBody>
        </p:sp>
      </p:grpSp>
      <p:sp>
        <p:nvSpPr>
          <p:cNvPr id="642" name="Google Shape;642;p34"/>
          <p:cNvSpPr/>
          <p:nvPr/>
        </p:nvSpPr>
        <p:spPr>
          <a:xfrm>
            <a:off x="5381088" y="4763350"/>
            <a:ext cx="1554600" cy="939300"/>
          </a:xfrm>
          <a:prstGeom prst="flowChartConnector">
            <a:avLst/>
          </a:prstGeom>
          <a:solidFill>
            <a:srgbClr val="EFEFEF"/>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light video and </a:t>
            </a:r>
            <a:r>
              <a:rPr lang="fr-FR" sz="1200"/>
              <a:t>X-ray videos</a:t>
            </a:r>
            <a:endParaRPr sz="1200"/>
          </a:p>
        </p:txBody>
      </p:sp>
      <p:sp>
        <p:nvSpPr>
          <p:cNvPr id="643" name="Google Shape;643;p34"/>
          <p:cNvSpPr/>
          <p:nvPr/>
        </p:nvSpPr>
        <p:spPr>
          <a:xfrm>
            <a:off x="7956225" y="4763350"/>
            <a:ext cx="1122900" cy="939300"/>
          </a:xfrm>
          <a:prstGeom prst="flowChartConnector">
            <a:avLst/>
          </a:prstGeom>
          <a:solidFill>
            <a:srgbClr val="EFEFEF"/>
          </a:solidFill>
          <a:ln cap="flat" cmpd="sng" w="28575">
            <a:solidFill>
              <a:srgbClr val="CFE2F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3D aeroaco--ustic model</a:t>
            </a:r>
            <a:endParaRPr sz="1200">
              <a:solidFill>
                <a:srgbClr val="999999"/>
              </a:solidFill>
            </a:endParaRPr>
          </a:p>
        </p:txBody>
      </p:sp>
      <p:sp>
        <p:nvSpPr>
          <p:cNvPr id="644" name="Google Shape;644;p34"/>
          <p:cNvSpPr/>
          <p:nvPr/>
        </p:nvSpPr>
        <p:spPr>
          <a:xfrm>
            <a:off x="5793600" y="3125650"/>
            <a:ext cx="262200" cy="1581000"/>
          </a:xfrm>
          <a:prstGeom prst="downArrow">
            <a:avLst>
              <a:gd fmla="val 50000" name="adj1"/>
              <a:gd fmla="val 50000" name="adj2"/>
            </a:avLst>
          </a:prstGeom>
          <a:solidFill>
            <a:srgbClr val="F3F3F3"/>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8536800" y="3125650"/>
            <a:ext cx="262200" cy="1581000"/>
          </a:xfrm>
          <a:prstGeom prst="downArrow">
            <a:avLst>
              <a:gd fmla="val 50000" name="adj1"/>
              <a:gd fmla="val 50000" name="adj2"/>
            </a:avLst>
          </a:prstGeom>
          <a:solidFill>
            <a:srgbClr val="F3F3F3"/>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46" name="Google Shape;646;p34"/>
          <p:cNvSpPr txBox="1"/>
          <p:nvPr/>
        </p:nvSpPr>
        <p:spPr>
          <a:xfrm>
            <a:off x="116750" y="61100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Results</a:t>
            </a:r>
            <a:endParaRPr>
              <a:latin typeface="Calibri"/>
              <a:ea typeface="Calibri"/>
              <a:cs typeface="Calibri"/>
              <a:sym typeface="Calibri"/>
            </a:endParaRPr>
          </a:p>
        </p:txBody>
      </p:sp>
      <p:sp>
        <p:nvSpPr>
          <p:cNvPr id="647" name="Google Shape;647;p34"/>
          <p:cNvSpPr txBox="1"/>
          <p:nvPr/>
        </p:nvSpPr>
        <p:spPr>
          <a:xfrm>
            <a:off x="116750" y="48908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Methods</a:t>
            </a:r>
            <a:endParaRPr>
              <a:latin typeface="Calibri"/>
              <a:ea typeface="Calibri"/>
              <a:cs typeface="Calibri"/>
              <a:sym typeface="Calibri"/>
            </a:endParaRPr>
          </a:p>
        </p:txBody>
      </p:sp>
      <p:sp>
        <p:nvSpPr>
          <p:cNvPr id="648" name="Google Shape;648;p34"/>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cxnSp>
        <p:nvCxnSpPr>
          <p:cNvPr id="649" name="Google Shape;649;p34"/>
          <p:cNvCxnSpPr/>
          <p:nvPr/>
        </p:nvCxnSpPr>
        <p:spPr>
          <a:xfrm>
            <a:off x="1230175" y="2347000"/>
            <a:ext cx="0" cy="4411200"/>
          </a:xfrm>
          <a:prstGeom prst="straightConnector1">
            <a:avLst/>
          </a:prstGeom>
          <a:noFill/>
          <a:ln cap="flat" cmpd="sng" w="9525">
            <a:solidFill>
              <a:schemeClr val="dk2"/>
            </a:solidFill>
            <a:prstDash val="lgDash"/>
            <a:round/>
            <a:headEnd len="med" w="med" type="none"/>
            <a:tailEnd len="med" w="med" type="none"/>
          </a:ln>
        </p:spPr>
      </p:cxnSp>
      <p:sp>
        <p:nvSpPr>
          <p:cNvPr id="650" name="Google Shape;650;p34"/>
          <p:cNvSpPr txBox="1"/>
          <p:nvPr/>
        </p:nvSpPr>
        <p:spPr>
          <a:xfrm>
            <a:off x="116750" y="36716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solidFill>
                  <a:schemeClr val="dk1"/>
                </a:solidFill>
                <a:latin typeface="Calibri"/>
                <a:ea typeface="Calibri"/>
                <a:cs typeface="Calibri"/>
                <a:sym typeface="Calibri"/>
              </a:rPr>
              <a:t>Questions</a:t>
            </a:r>
            <a:endParaRPr>
              <a:latin typeface="Calibri"/>
              <a:ea typeface="Calibri"/>
              <a:cs typeface="Calibri"/>
              <a:sym typeface="Calibri"/>
            </a:endParaRPr>
          </a:p>
        </p:txBody>
      </p:sp>
      <p:sp>
        <p:nvSpPr>
          <p:cNvPr id="651" name="Google Shape;651;p34"/>
          <p:cNvSpPr/>
          <p:nvPr/>
        </p:nvSpPr>
        <p:spPr>
          <a:xfrm>
            <a:off x="6140238" y="6058756"/>
            <a:ext cx="907800" cy="7515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Recording cage / </a:t>
            </a:r>
            <a:r>
              <a:rPr lang="fr-FR" sz="1200">
                <a:solidFill>
                  <a:schemeClr val="dk1"/>
                </a:solidFill>
              </a:rPr>
              <a:t>Bird video</a:t>
            </a:r>
            <a:endParaRPr sz="1200"/>
          </a:p>
        </p:txBody>
      </p:sp>
      <p:sp>
        <p:nvSpPr>
          <p:cNvPr id="652" name="Google Shape;652;p34"/>
          <p:cNvSpPr/>
          <p:nvPr/>
        </p:nvSpPr>
        <p:spPr>
          <a:xfrm>
            <a:off x="6449398" y="5741499"/>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34"/>
          <p:cNvGrpSpPr/>
          <p:nvPr/>
        </p:nvGrpSpPr>
        <p:grpSpPr>
          <a:xfrm>
            <a:off x="1455312" y="5724894"/>
            <a:ext cx="1172400" cy="1031719"/>
            <a:chOff x="1455312" y="5724894"/>
            <a:chExt cx="1172400" cy="1031719"/>
          </a:xfrm>
        </p:grpSpPr>
        <p:sp>
          <p:nvSpPr>
            <p:cNvPr id="654" name="Google Shape;654;p34"/>
            <p:cNvSpPr/>
            <p:nvPr/>
          </p:nvSpPr>
          <p:spPr>
            <a:xfrm>
              <a:off x="14553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Loudness not linked to phylogeny</a:t>
              </a:r>
              <a:endParaRPr sz="1200"/>
            </a:p>
          </p:txBody>
        </p:sp>
        <p:sp>
          <p:nvSpPr>
            <p:cNvPr id="655" name="Google Shape;655;p34"/>
            <p:cNvSpPr/>
            <p:nvPr/>
          </p:nvSpPr>
          <p:spPr>
            <a:xfrm>
              <a:off x="1613450" y="5724894"/>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4"/>
          <p:cNvGrpSpPr/>
          <p:nvPr/>
        </p:nvGrpSpPr>
        <p:grpSpPr>
          <a:xfrm>
            <a:off x="2823912" y="5729962"/>
            <a:ext cx="1172400" cy="1026651"/>
            <a:chOff x="2823912" y="5729962"/>
            <a:chExt cx="1172400" cy="1026651"/>
          </a:xfrm>
        </p:grpSpPr>
        <p:sp>
          <p:nvSpPr>
            <p:cNvPr id="657" name="Google Shape;657;p34"/>
            <p:cNvSpPr/>
            <p:nvPr/>
          </p:nvSpPr>
          <p:spPr>
            <a:xfrm>
              <a:off x="2823912" y="6069313"/>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Max Pitch may be linked to phylogeny</a:t>
              </a:r>
              <a:endParaRPr sz="1200"/>
            </a:p>
          </p:txBody>
        </p:sp>
        <p:sp>
          <p:nvSpPr>
            <p:cNvPr id="658" name="Google Shape;658;p34"/>
            <p:cNvSpPr/>
            <p:nvPr/>
          </p:nvSpPr>
          <p:spPr>
            <a:xfrm>
              <a:off x="2973811" y="5729962"/>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4"/>
          <p:cNvGrpSpPr/>
          <p:nvPr/>
        </p:nvGrpSpPr>
        <p:grpSpPr>
          <a:xfrm>
            <a:off x="3120325" y="4384962"/>
            <a:ext cx="781200" cy="1240413"/>
            <a:chOff x="3044125" y="4384962"/>
            <a:chExt cx="781200" cy="1240413"/>
          </a:xfrm>
        </p:grpSpPr>
        <p:sp>
          <p:nvSpPr>
            <p:cNvPr id="660" name="Google Shape;660;p34"/>
            <p:cNvSpPr/>
            <p:nvPr/>
          </p:nvSpPr>
          <p:spPr>
            <a:xfrm>
              <a:off x="3044125" y="4924575"/>
              <a:ext cx="781200" cy="700800"/>
            </a:xfrm>
            <a:prstGeom prst="flowChartConnector">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661" name="Google Shape;661;p34"/>
            <p:cNvSpPr/>
            <p:nvPr/>
          </p:nvSpPr>
          <p:spPr>
            <a:xfrm rot="-1539745">
              <a:off x="3137636" y="4429538"/>
              <a:ext cx="289562" cy="366848"/>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35" title="PXL_20200904_140924424.mp4">
            <a:hlinkClick r:id="rId3"/>
          </p:cNvPr>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36"/>
          <p:cNvPicPr preferRelativeResize="0"/>
          <p:nvPr/>
        </p:nvPicPr>
        <p:blipFill rotWithShape="1">
          <a:blip r:embed="rId3">
            <a:alphaModFix/>
          </a:blip>
          <a:srcRect b="0" l="0" r="0" t="0"/>
          <a:stretch/>
        </p:blipFill>
        <p:spPr>
          <a:xfrm>
            <a:off x="2708687" y="234725"/>
            <a:ext cx="3726625" cy="4356150"/>
          </a:xfrm>
          <a:prstGeom prst="rect">
            <a:avLst/>
          </a:prstGeom>
          <a:noFill/>
          <a:ln>
            <a:noFill/>
          </a:ln>
        </p:spPr>
      </p:pic>
      <p:pic>
        <p:nvPicPr>
          <p:cNvPr id="674" name="Google Shape;674;p36"/>
          <p:cNvPicPr preferRelativeResize="0"/>
          <p:nvPr/>
        </p:nvPicPr>
        <p:blipFill>
          <a:blip r:embed="rId4">
            <a:alphaModFix/>
          </a:blip>
          <a:stretch>
            <a:fillRect/>
          </a:stretch>
        </p:blipFill>
        <p:spPr>
          <a:xfrm>
            <a:off x="0" y="2854175"/>
            <a:ext cx="3004600" cy="4003825"/>
          </a:xfrm>
          <a:prstGeom prst="rect">
            <a:avLst/>
          </a:prstGeom>
          <a:noFill/>
          <a:ln>
            <a:noFill/>
          </a:ln>
        </p:spPr>
      </p:pic>
      <p:pic>
        <p:nvPicPr>
          <p:cNvPr id="675" name="Google Shape;675;p36"/>
          <p:cNvPicPr preferRelativeResize="0"/>
          <p:nvPr/>
        </p:nvPicPr>
        <p:blipFill>
          <a:blip r:embed="rId5">
            <a:alphaModFix/>
          </a:blip>
          <a:stretch>
            <a:fillRect/>
          </a:stretch>
        </p:blipFill>
        <p:spPr>
          <a:xfrm>
            <a:off x="6272375" y="3031375"/>
            <a:ext cx="2871625" cy="3826625"/>
          </a:xfrm>
          <a:prstGeom prst="rect">
            <a:avLst/>
          </a:prstGeom>
          <a:noFill/>
          <a:ln>
            <a:noFill/>
          </a:ln>
        </p:spPr>
      </p:pic>
      <p:sp>
        <p:nvSpPr>
          <p:cNvPr id="676" name="Google Shape;676;p36"/>
          <p:cNvSpPr txBox="1"/>
          <p:nvPr/>
        </p:nvSpPr>
        <p:spPr>
          <a:xfrm>
            <a:off x="230575" y="2606125"/>
            <a:ext cx="21264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3300">
                <a:latin typeface="Calibri"/>
                <a:ea typeface="Calibri"/>
                <a:cs typeface="Calibri"/>
                <a:sym typeface="Calibri"/>
              </a:rPr>
              <a:t>LOW PITCH</a:t>
            </a:r>
            <a:endParaRPr b="1" sz="3300">
              <a:latin typeface="Calibri"/>
              <a:ea typeface="Calibri"/>
              <a:cs typeface="Calibri"/>
              <a:sym typeface="Calibri"/>
            </a:endParaRPr>
          </a:p>
        </p:txBody>
      </p:sp>
      <p:sp>
        <p:nvSpPr>
          <p:cNvPr id="677" name="Google Shape;677;p36"/>
          <p:cNvSpPr txBox="1"/>
          <p:nvPr/>
        </p:nvSpPr>
        <p:spPr>
          <a:xfrm>
            <a:off x="6686300" y="2606125"/>
            <a:ext cx="22239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3300">
                <a:latin typeface="Calibri"/>
                <a:ea typeface="Calibri"/>
                <a:cs typeface="Calibri"/>
                <a:sym typeface="Calibri"/>
              </a:rPr>
              <a:t>HIGH</a:t>
            </a:r>
            <a:r>
              <a:rPr b="1" lang="fr-FR" sz="3300">
                <a:latin typeface="Calibri"/>
                <a:ea typeface="Calibri"/>
                <a:cs typeface="Calibri"/>
                <a:sym typeface="Calibri"/>
              </a:rPr>
              <a:t> PITCH</a:t>
            </a:r>
            <a:endParaRPr b="1" sz="3300">
              <a:latin typeface="Calibri"/>
              <a:ea typeface="Calibri"/>
              <a:cs typeface="Calibri"/>
              <a:sym typeface="Calibri"/>
            </a:endParaRPr>
          </a:p>
        </p:txBody>
      </p:sp>
      <p:sp>
        <p:nvSpPr>
          <p:cNvPr id="678" name="Google Shape;678;p36"/>
          <p:cNvSpPr/>
          <p:nvPr/>
        </p:nvSpPr>
        <p:spPr>
          <a:xfrm rot="2436078">
            <a:off x="2303935" y="4842604"/>
            <a:ext cx="956989" cy="496163"/>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rot="8100762">
            <a:off x="6307671" y="5402741"/>
            <a:ext cx="956928" cy="495965"/>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7"/>
          <p:cNvSpPr/>
          <p:nvPr/>
        </p:nvSpPr>
        <p:spPr>
          <a:xfrm>
            <a:off x="0" y="-27384"/>
            <a:ext cx="9144000" cy="6885300"/>
          </a:xfrm>
          <a:prstGeom prst="rect">
            <a:avLst/>
          </a:prstGeom>
          <a:solidFill>
            <a:srgbClr val="00A2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Calibri"/>
              <a:ea typeface="Calibri"/>
              <a:cs typeface="Calibri"/>
              <a:sym typeface="Calibri"/>
            </a:endParaRPr>
          </a:p>
        </p:txBody>
      </p:sp>
      <p:pic>
        <p:nvPicPr>
          <p:cNvPr id="686" name="Google Shape;686;p37"/>
          <p:cNvPicPr preferRelativeResize="0"/>
          <p:nvPr/>
        </p:nvPicPr>
        <p:blipFill rotWithShape="1">
          <a:blip r:embed="rId3">
            <a:alphaModFix/>
          </a:blip>
          <a:srcRect b="0" l="0" r="0" t="0"/>
          <a:stretch/>
        </p:blipFill>
        <p:spPr>
          <a:xfrm>
            <a:off x="7740352" y="5535228"/>
            <a:ext cx="1052736" cy="992079"/>
          </a:xfrm>
          <a:prstGeom prst="rect">
            <a:avLst/>
          </a:prstGeom>
          <a:noFill/>
          <a:ln>
            <a:noFill/>
          </a:ln>
        </p:spPr>
      </p:pic>
      <p:grpSp>
        <p:nvGrpSpPr>
          <p:cNvPr id="687" name="Google Shape;687;p37"/>
          <p:cNvGrpSpPr/>
          <p:nvPr/>
        </p:nvGrpSpPr>
        <p:grpSpPr>
          <a:xfrm>
            <a:off x="1886313" y="3561188"/>
            <a:ext cx="2709300" cy="3210300"/>
            <a:chOff x="4968038" y="108213"/>
            <a:chExt cx="2709300" cy="3210300"/>
          </a:xfrm>
        </p:grpSpPr>
        <p:pic>
          <p:nvPicPr>
            <p:cNvPr id="688" name="Google Shape;688;p37"/>
            <p:cNvPicPr preferRelativeResize="0"/>
            <p:nvPr/>
          </p:nvPicPr>
          <p:blipFill>
            <a:blip r:embed="rId4">
              <a:alphaModFix/>
            </a:blip>
            <a:stretch>
              <a:fillRect/>
            </a:stretch>
          </p:blipFill>
          <p:spPr>
            <a:xfrm>
              <a:off x="5649477" y="813250"/>
              <a:ext cx="1304925" cy="1800225"/>
            </a:xfrm>
            <a:prstGeom prst="rect">
              <a:avLst/>
            </a:prstGeom>
            <a:noFill/>
            <a:ln cap="flat" cmpd="sng" w="9525">
              <a:solidFill>
                <a:srgbClr val="00A26D"/>
              </a:solidFill>
              <a:prstDash val="solid"/>
              <a:round/>
              <a:headEnd len="sm" w="sm" type="none"/>
              <a:tailEnd len="sm" w="sm" type="none"/>
            </a:ln>
          </p:spPr>
        </p:pic>
        <p:sp>
          <p:nvSpPr>
            <p:cNvPr id="689" name="Google Shape;689;p37"/>
            <p:cNvSpPr/>
            <p:nvPr/>
          </p:nvSpPr>
          <p:spPr>
            <a:xfrm>
              <a:off x="4968038" y="108213"/>
              <a:ext cx="2709300" cy="3210300"/>
            </a:xfrm>
            <a:prstGeom prst="donut">
              <a:avLst>
                <a:gd fmla="val 27488" name="adj"/>
              </a:avLst>
            </a:prstGeom>
            <a:solidFill>
              <a:srgbClr val="00A26D"/>
            </a:solidFill>
            <a:ln cap="flat" cmpd="sng" w="9525">
              <a:solidFill>
                <a:srgbClr val="00A2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37"/>
          <p:cNvGrpSpPr/>
          <p:nvPr/>
        </p:nvGrpSpPr>
        <p:grpSpPr>
          <a:xfrm>
            <a:off x="3892163" y="3561200"/>
            <a:ext cx="2709300" cy="3210300"/>
            <a:chOff x="2862038" y="130450"/>
            <a:chExt cx="2709300" cy="3210300"/>
          </a:xfrm>
        </p:grpSpPr>
        <p:pic>
          <p:nvPicPr>
            <p:cNvPr id="691" name="Google Shape;691;p37"/>
            <p:cNvPicPr preferRelativeResize="0"/>
            <p:nvPr/>
          </p:nvPicPr>
          <p:blipFill>
            <a:blip r:embed="rId5">
              <a:alphaModFix/>
            </a:blip>
            <a:stretch>
              <a:fillRect/>
            </a:stretch>
          </p:blipFill>
          <p:spPr>
            <a:xfrm>
              <a:off x="3407400" y="914750"/>
              <a:ext cx="1618600" cy="1641700"/>
            </a:xfrm>
            <a:prstGeom prst="rect">
              <a:avLst/>
            </a:prstGeom>
            <a:noFill/>
            <a:ln cap="flat" cmpd="sng" w="9525">
              <a:solidFill>
                <a:srgbClr val="00A26D"/>
              </a:solidFill>
              <a:prstDash val="solid"/>
              <a:round/>
              <a:headEnd len="sm" w="sm" type="none"/>
              <a:tailEnd len="sm" w="sm" type="none"/>
            </a:ln>
          </p:spPr>
        </p:pic>
        <p:sp>
          <p:nvSpPr>
            <p:cNvPr id="692" name="Google Shape;692;p37"/>
            <p:cNvSpPr/>
            <p:nvPr/>
          </p:nvSpPr>
          <p:spPr>
            <a:xfrm>
              <a:off x="2862038" y="130450"/>
              <a:ext cx="2709300" cy="3210300"/>
            </a:xfrm>
            <a:prstGeom prst="donut">
              <a:avLst>
                <a:gd fmla="val 27488" name="adj"/>
              </a:avLst>
            </a:prstGeom>
            <a:solidFill>
              <a:srgbClr val="00A26D"/>
            </a:solidFill>
            <a:ln cap="flat" cmpd="sng" w="9525">
              <a:solidFill>
                <a:srgbClr val="00A2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3" name="Google Shape;693;p37"/>
          <p:cNvPicPr preferRelativeResize="0"/>
          <p:nvPr/>
        </p:nvPicPr>
        <p:blipFill rotWithShape="1">
          <a:blip r:embed="rId6">
            <a:alphaModFix/>
          </a:blip>
          <a:srcRect b="0" l="0" r="0" t="0"/>
          <a:stretch/>
        </p:blipFill>
        <p:spPr>
          <a:xfrm>
            <a:off x="539552" y="-2982347"/>
            <a:ext cx="5832646" cy="7158989"/>
          </a:xfrm>
          <a:prstGeom prst="rect">
            <a:avLst/>
          </a:prstGeom>
          <a:noFill/>
          <a:ln>
            <a:noFill/>
          </a:ln>
        </p:spPr>
      </p:pic>
      <p:sp>
        <p:nvSpPr>
          <p:cNvPr id="694" name="Google Shape;694;p37"/>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chemeClr val="lt1"/>
                </a:solidFill>
                <a:latin typeface="Roboto"/>
                <a:ea typeface="Roboto"/>
                <a:cs typeface="Roboto"/>
                <a:sym typeface="Roboto"/>
              </a:rPr>
              <a:t>6</a:t>
            </a:r>
            <a:endParaRPr sz="9600">
              <a:solidFill>
                <a:schemeClr val="lt1"/>
              </a:solidFill>
              <a:latin typeface="Roboto"/>
              <a:ea typeface="Roboto"/>
              <a:cs typeface="Roboto"/>
              <a:sym typeface="Roboto"/>
            </a:endParaRPr>
          </a:p>
        </p:txBody>
      </p:sp>
      <p:sp>
        <p:nvSpPr>
          <p:cNvPr id="695" name="Google Shape;695;p37"/>
          <p:cNvSpPr txBox="1"/>
          <p:nvPr>
            <p:ph type="ctrTitle"/>
          </p:nvPr>
        </p:nvSpPr>
        <p:spPr>
          <a:xfrm>
            <a:off x="2195723" y="2996950"/>
            <a:ext cx="43128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lang="fr-FR" sz="3600">
                <a:solidFill>
                  <a:schemeClr val="lt1"/>
                </a:solidFill>
                <a:latin typeface="Roboto"/>
                <a:ea typeface="Roboto"/>
                <a:cs typeface="Roboto"/>
                <a:sym typeface="Roboto"/>
              </a:rPr>
              <a:t>Acknowledgments</a:t>
            </a:r>
            <a:endParaRPr sz="3600">
              <a:solidFill>
                <a:schemeClr val="lt1"/>
              </a:solidFill>
              <a:latin typeface="Roboto"/>
              <a:ea typeface="Roboto"/>
              <a:cs typeface="Roboto"/>
              <a:sym typeface="Roboto"/>
            </a:endParaRPr>
          </a:p>
        </p:txBody>
      </p:sp>
      <p:pic>
        <p:nvPicPr>
          <p:cNvPr id="696" name="Google Shape;696;p37"/>
          <p:cNvPicPr preferRelativeResize="0"/>
          <p:nvPr/>
        </p:nvPicPr>
        <p:blipFill rotWithShape="1">
          <a:blip r:embed="rId7">
            <a:alphaModFix/>
          </a:blip>
          <a:srcRect b="9156" l="17607" r="0" t="0"/>
          <a:stretch/>
        </p:blipFill>
        <p:spPr>
          <a:xfrm>
            <a:off x="372150" y="3644950"/>
            <a:ext cx="2232300" cy="327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pic>
        <p:nvPicPr>
          <p:cNvPr id="702" name="Google Shape;702;p38"/>
          <p:cNvPicPr preferRelativeResize="0"/>
          <p:nvPr/>
        </p:nvPicPr>
        <p:blipFill rotWithShape="1">
          <a:blip r:embed="rId3">
            <a:alphaModFix/>
          </a:blip>
          <a:srcRect b="0" l="0" r="0" t="0"/>
          <a:stretch/>
        </p:blipFill>
        <p:spPr>
          <a:xfrm>
            <a:off x="152663" y="152400"/>
            <a:ext cx="8838675" cy="6501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 name="Shape 707"/>
        <p:cNvGrpSpPr/>
        <p:nvPr/>
      </p:nvGrpSpPr>
      <p:grpSpPr>
        <a:xfrm>
          <a:off x="0" y="0"/>
          <a:ext cx="0" cy="0"/>
          <a:chOff x="0" y="0"/>
          <a:chExt cx="0" cy="0"/>
        </a:xfrm>
      </p:grpSpPr>
      <p:sp>
        <p:nvSpPr>
          <p:cNvPr id="708" name="Google Shape;708;p39"/>
          <p:cNvSpPr/>
          <p:nvPr/>
        </p:nvSpPr>
        <p:spPr>
          <a:xfrm>
            <a:off x="4691275" y="5500450"/>
            <a:ext cx="907800" cy="5268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Recording cage</a:t>
            </a:r>
            <a:endParaRPr sz="1200"/>
          </a:p>
        </p:txBody>
      </p:sp>
      <p:sp>
        <p:nvSpPr>
          <p:cNvPr id="709" name="Google Shape;709;p39"/>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710" name="Google Shape;710;p39"/>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711" name="Google Shape;711;p39"/>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712" name="Google Shape;712;p39"/>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txBox="1"/>
          <p:nvPr/>
        </p:nvSpPr>
        <p:spPr>
          <a:xfrm>
            <a:off x="789750" y="1384375"/>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715" name="Google Shape;715;p39"/>
          <p:cNvSpPr/>
          <p:nvPr/>
        </p:nvSpPr>
        <p:spPr>
          <a:xfrm>
            <a:off x="5691500" y="1530450"/>
            <a:ext cx="1403400" cy="700800"/>
          </a:xfrm>
          <a:prstGeom prst="foldedCorner">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FR" sz="1200"/>
              <a:t>B</a:t>
            </a:r>
            <a:r>
              <a:rPr lang="fr-FR" sz="1200"/>
              <a:t>iomechanics</a:t>
            </a:r>
            <a:r>
              <a:rPr lang="fr-FR" sz="1200"/>
              <a:t> of the vocal tract </a:t>
            </a:r>
            <a:endParaRPr sz="1200"/>
          </a:p>
        </p:txBody>
      </p:sp>
      <p:sp>
        <p:nvSpPr>
          <p:cNvPr id="716" name="Google Shape;716;p39"/>
          <p:cNvSpPr/>
          <p:nvPr/>
        </p:nvSpPr>
        <p:spPr>
          <a:xfrm>
            <a:off x="3224449" y="22545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 of the species</a:t>
            </a:r>
            <a:endParaRPr sz="1200"/>
          </a:p>
        </p:txBody>
      </p:sp>
      <p:sp>
        <p:nvSpPr>
          <p:cNvPr id="717" name="Google Shape;717;p39"/>
          <p:cNvSpPr/>
          <p:nvPr/>
        </p:nvSpPr>
        <p:spPr>
          <a:xfrm>
            <a:off x="2181070" y="2254563"/>
            <a:ext cx="9651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Shape of the syrinx</a:t>
            </a:r>
            <a:endParaRPr sz="1200"/>
          </a:p>
        </p:txBody>
      </p:sp>
      <p:sp>
        <p:nvSpPr>
          <p:cNvPr id="718" name="Google Shape;718;p39"/>
          <p:cNvSpPr/>
          <p:nvPr/>
        </p:nvSpPr>
        <p:spPr>
          <a:xfrm>
            <a:off x="1229939" y="2254563"/>
            <a:ext cx="8724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Size of the birds</a:t>
            </a:r>
            <a:endParaRPr sz="1200"/>
          </a:p>
        </p:txBody>
      </p:sp>
      <p:sp>
        <p:nvSpPr>
          <p:cNvPr id="719" name="Google Shape;719;p39"/>
          <p:cNvSpPr/>
          <p:nvPr/>
        </p:nvSpPr>
        <p:spPr>
          <a:xfrm>
            <a:off x="130525" y="2268844"/>
            <a:ext cx="1020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Other parameters</a:t>
            </a:r>
            <a:endParaRPr sz="1200"/>
          </a:p>
        </p:txBody>
      </p:sp>
      <p:sp>
        <p:nvSpPr>
          <p:cNvPr id="720" name="Google Shape;720;p39"/>
          <p:cNvSpPr/>
          <p:nvPr/>
        </p:nvSpPr>
        <p:spPr>
          <a:xfrm>
            <a:off x="250375" y="3510863"/>
            <a:ext cx="781200" cy="700800"/>
          </a:xfrm>
          <a:prstGeom prst="flowChartConnector">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721" name="Google Shape;721;p39"/>
          <p:cNvSpPr/>
          <p:nvPr/>
        </p:nvSpPr>
        <p:spPr>
          <a:xfrm>
            <a:off x="1275550" y="3500463"/>
            <a:ext cx="781200" cy="700800"/>
          </a:xfrm>
          <a:prstGeom prst="flowChartConnector">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FR"/>
              <a:t>PCA</a:t>
            </a:r>
            <a:endParaRPr/>
          </a:p>
        </p:txBody>
      </p:sp>
      <p:sp>
        <p:nvSpPr>
          <p:cNvPr id="722" name="Google Shape;722;p39"/>
          <p:cNvSpPr/>
          <p:nvPr/>
        </p:nvSpPr>
        <p:spPr>
          <a:xfrm>
            <a:off x="509955" y="3053438"/>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130525" y="4797513"/>
            <a:ext cx="1020900" cy="939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Nocturnality influence max pitch and loudness</a:t>
            </a:r>
            <a:endParaRPr sz="1200"/>
          </a:p>
        </p:txBody>
      </p:sp>
      <p:sp>
        <p:nvSpPr>
          <p:cNvPr id="724" name="Google Shape;724;p39"/>
          <p:cNvSpPr/>
          <p:nvPr/>
        </p:nvSpPr>
        <p:spPr>
          <a:xfrm>
            <a:off x="1308675" y="4883988"/>
            <a:ext cx="872400" cy="7008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Influence minimum loudness</a:t>
            </a:r>
            <a:endParaRPr sz="1200"/>
          </a:p>
        </p:txBody>
      </p:sp>
      <p:sp>
        <p:nvSpPr>
          <p:cNvPr id="725" name="Google Shape;725;p39"/>
          <p:cNvSpPr/>
          <p:nvPr/>
        </p:nvSpPr>
        <p:spPr>
          <a:xfrm>
            <a:off x="4689225" y="4019350"/>
            <a:ext cx="1403400" cy="700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Development of an experimental protocol</a:t>
            </a:r>
            <a:endParaRPr sz="1200"/>
          </a:p>
        </p:txBody>
      </p:sp>
      <p:sp>
        <p:nvSpPr>
          <p:cNvPr id="726" name="Google Shape;726;p39"/>
          <p:cNvSpPr/>
          <p:nvPr/>
        </p:nvSpPr>
        <p:spPr>
          <a:xfrm>
            <a:off x="2606400" y="3472388"/>
            <a:ext cx="1755600" cy="778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Quantification with exploration of sound production in different families of birds</a:t>
            </a:r>
            <a:endParaRPr sz="1200"/>
          </a:p>
        </p:txBody>
      </p:sp>
      <p:sp>
        <p:nvSpPr>
          <p:cNvPr id="727" name="Google Shape;727;p39"/>
          <p:cNvSpPr/>
          <p:nvPr/>
        </p:nvSpPr>
        <p:spPr>
          <a:xfrm>
            <a:off x="2388089" y="4752384"/>
            <a:ext cx="1937700" cy="959100"/>
          </a:xfrm>
          <a:prstGeom prst="flowChartConnector">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Phylogenetic trees coloured with different acoustic parameters</a:t>
            </a:r>
            <a:endParaRPr sz="1200"/>
          </a:p>
        </p:txBody>
      </p:sp>
      <p:sp>
        <p:nvSpPr>
          <p:cNvPr id="728" name="Google Shape;728;p39"/>
          <p:cNvSpPr/>
          <p:nvPr/>
        </p:nvSpPr>
        <p:spPr>
          <a:xfrm>
            <a:off x="3399725" y="6041325"/>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Loudness not linked to phylogeny</a:t>
            </a:r>
            <a:endParaRPr sz="1200"/>
          </a:p>
        </p:txBody>
      </p:sp>
      <p:sp>
        <p:nvSpPr>
          <p:cNvPr id="729" name="Google Shape;729;p39"/>
          <p:cNvSpPr/>
          <p:nvPr/>
        </p:nvSpPr>
        <p:spPr>
          <a:xfrm>
            <a:off x="2031125" y="6041325"/>
            <a:ext cx="1172400" cy="6873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Max Pitch may be linked to phylogeny</a:t>
            </a:r>
            <a:endParaRPr sz="1200"/>
          </a:p>
        </p:txBody>
      </p:sp>
      <p:sp>
        <p:nvSpPr>
          <p:cNvPr id="730" name="Google Shape;730;p39"/>
          <p:cNvSpPr/>
          <p:nvPr/>
        </p:nvSpPr>
        <p:spPr>
          <a:xfrm>
            <a:off x="5750666" y="5500450"/>
            <a:ext cx="907800" cy="5268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fr-FR" sz="1200">
                <a:solidFill>
                  <a:srgbClr val="000000"/>
                </a:solidFill>
              </a:rPr>
              <a:t>Bird video</a:t>
            </a:r>
            <a:endParaRPr sz="1200"/>
          </a:p>
        </p:txBody>
      </p:sp>
      <p:sp>
        <p:nvSpPr>
          <p:cNvPr id="731" name="Google Shape;731;p39"/>
          <p:cNvSpPr/>
          <p:nvPr/>
        </p:nvSpPr>
        <p:spPr>
          <a:xfrm>
            <a:off x="5079225" y="4884561"/>
            <a:ext cx="297600" cy="526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5612625" y="4884561"/>
            <a:ext cx="297600" cy="526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7054400" y="5989900"/>
            <a:ext cx="383400" cy="314700"/>
          </a:xfrm>
          <a:prstGeom prst="flowChartConnector">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txBox="1"/>
          <p:nvPr/>
        </p:nvSpPr>
        <p:spPr>
          <a:xfrm>
            <a:off x="7538498" y="5995350"/>
            <a:ext cx="7812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t>Results</a:t>
            </a:r>
            <a:endParaRPr sz="1200"/>
          </a:p>
        </p:txBody>
      </p:sp>
      <p:sp>
        <p:nvSpPr>
          <p:cNvPr id="735" name="Google Shape;735;p39"/>
          <p:cNvSpPr/>
          <p:nvPr/>
        </p:nvSpPr>
        <p:spPr>
          <a:xfrm>
            <a:off x="7082285" y="6419926"/>
            <a:ext cx="327300" cy="255600"/>
          </a:xfrm>
          <a:prstGeom prst="rect">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39"/>
          <p:cNvSpPr txBox="1"/>
          <p:nvPr/>
        </p:nvSpPr>
        <p:spPr>
          <a:xfrm>
            <a:off x="7538512" y="6339429"/>
            <a:ext cx="1482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t>Final observation/output</a:t>
            </a:r>
            <a:endParaRPr sz="1200"/>
          </a:p>
        </p:txBody>
      </p:sp>
      <p:sp>
        <p:nvSpPr>
          <p:cNvPr id="737" name="Google Shape;737;p39"/>
          <p:cNvSpPr/>
          <p:nvPr/>
        </p:nvSpPr>
        <p:spPr>
          <a:xfrm>
            <a:off x="7082286" y="5283970"/>
            <a:ext cx="383400" cy="248100"/>
          </a:xfrm>
          <a:prstGeom prst="foldedCorner">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39"/>
          <p:cNvSpPr/>
          <p:nvPr/>
        </p:nvSpPr>
        <p:spPr>
          <a:xfrm>
            <a:off x="7059952" y="5636939"/>
            <a:ext cx="383400" cy="2481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39"/>
          <p:cNvSpPr txBox="1"/>
          <p:nvPr/>
        </p:nvSpPr>
        <p:spPr>
          <a:xfrm>
            <a:off x="7538512" y="5633208"/>
            <a:ext cx="8412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t>Process</a:t>
            </a:r>
            <a:endParaRPr sz="1200"/>
          </a:p>
        </p:txBody>
      </p:sp>
      <p:sp>
        <p:nvSpPr>
          <p:cNvPr id="740" name="Google Shape;740;p39"/>
          <p:cNvSpPr txBox="1"/>
          <p:nvPr/>
        </p:nvSpPr>
        <p:spPr>
          <a:xfrm>
            <a:off x="7538512" y="5210700"/>
            <a:ext cx="10137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t>Big picture</a:t>
            </a:r>
            <a:endParaRPr sz="1200"/>
          </a:p>
        </p:txBody>
      </p:sp>
      <p:sp>
        <p:nvSpPr>
          <p:cNvPr id="741" name="Google Shape;741;p39"/>
          <p:cNvSpPr/>
          <p:nvPr/>
        </p:nvSpPr>
        <p:spPr>
          <a:xfrm>
            <a:off x="6292225" y="4014375"/>
            <a:ext cx="1455000" cy="700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Cineradiography</a:t>
            </a:r>
            <a:endParaRPr sz="1200"/>
          </a:p>
        </p:txBody>
      </p:sp>
      <p:sp>
        <p:nvSpPr>
          <p:cNvPr id="742" name="Google Shape;742;p39"/>
          <p:cNvSpPr/>
          <p:nvPr/>
        </p:nvSpPr>
        <p:spPr>
          <a:xfrm>
            <a:off x="4790213" y="2818038"/>
            <a:ext cx="1536900" cy="700800"/>
          </a:xfrm>
          <a:prstGeom prst="foldedCorner">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Record birds during vocalisation in visible spectrum</a:t>
            </a:r>
            <a:endParaRPr sz="1200"/>
          </a:p>
        </p:txBody>
      </p:sp>
      <p:sp>
        <p:nvSpPr>
          <p:cNvPr id="743" name="Google Shape;743;p39"/>
          <p:cNvSpPr/>
          <p:nvPr/>
        </p:nvSpPr>
        <p:spPr>
          <a:xfrm>
            <a:off x="7274325" y="1530450"/>
            <a:ext cx="1755600" cy="685500"/>
          </a:xfrm>
          <a:prstGeom prst="foldedCorner">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FR" sz="1200"/>
              <a:t>A</a:t>
            </a:r>
            <a:r>
              <a:rPr lang="fr-FR" sz="1200"/>
              <a:t>irflow of  the vocal system</a:t>
            </a:r>
            <a:endParaRPr sz="1200"/>
          </a:p>
        </p:txBody>
      </p:sp>
      <p:sp>
        <p:nvSpPr>
          <p:cNvPr id="744" name="Google Shape;744;p39"/>
          <p:cNvSpPr/>
          <p:nvPr/>
        </p:nvSpPr>
        <p:spPr>
          <a:xfrm>
            <a:off x="17404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1535228" y="3030025"/>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3654893" y="3030025"/>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509880" y="4346288"/>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535230" y="4352163"/>
            <a:ext cx="262200" cy="3228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flipH="1" rot="-5400000">
            <a:off x="434250" y="1613800"/>
            <a:ext cx="606900" cy="413100"/>
          </a:xfrm>
          <a:prstGeom prst="bentArrow">
            <a:avLst>
              <a:gd fmla="val 29411"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3212274" y="4370775"/>
            <a:ext cx="289500" cy="278400"/>
          </a:xfrm>
          <a:prstGeom prst="downArrow">
            <a:avLst>
              <a:gd fmla="val 50000" name="adj1"/>
              <a:gd fmla="val 50000" name="adj2"/>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2646462" y="5696906"/>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3778223" y="5701974"/>
            <a:ext cx="289500" cy="278400"/>
          </a:xfrm>
          <a:prstGeom prst="downArrow">
            <a:avLst>
              <a:gd fmla="val 50000" name="adj1"/>
              <a:gd fmla="val 50000" name="adj2"/>
            </a:avLst>
          </a:prstGeom>
          <a:solidFill>
            <a:srgbClr val="EEEEEE"/>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1564553" y="1807013"/>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562028" y="1807013"/>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rot="5400000">
            <a:off x="3088850" y="1286375"/>
            <a:ext cx="606900" cy="10914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77717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6261222"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7907050" y="4014375"/>
            <a:ext cx="1122900" cy="700800"/>
          </a:xfrm>
          <a:prstGeom prst="roundRect">
            <a:avLst>
              <a:gd fmla="val 16667" name="adj"/>
            </a:avLst>
          </a:prstGeom>
          <a:solidFill>
            <a:srgbClr val="EEEEEE"/>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3D aeroacoustic model</a:t>
            </a:r>
            <a:endParaRPr sz="1200"/>
          </a:p>
        </p:txBody>
      </p:sp>
      <p:sp>
        <p:nvSpPr>
          <p:cNvPr id="759" name="Google Shape;759;p39"/>
          <p:cNvSpPr/>
          <p:nvPr/>
        </p:nvSpPr>
        <p:spPr>
          <a:xfrm>
            <a:off x="6493238" y="2818038"/>
            <a:ext cx="1536900" cy="700800"/>
          </a:xfrm>
          <a:prstGeom prst="foldedCorner">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FR" sz="1200">
                <a:solidFill>
                  <a:schemeClr val="dk1"/>
                </a:solidFill>
              </a:rPr>
              <a:t>Record birds during vocalisation in X-rays spectrum</a:t>
            </a:r>
            <a:endParaRPr sz="1200"/>
          </a:p>
        </p:txBody>
      </p:sp>
      <p:sp>
        <p:nvSpPr>
          <p:cNvPr id="760" name="Google Shape;760;p39"/>
          <p:cNvSpPr/>
          <p:nvPr/>
        </p:nvSpPr>
        <p:spPr>
          <a:xfrm>
            <a:off x="8319700" y="2390166"/>
            <a:ext cx="297600" cy="14649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5427568" y="3617713"/>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7130593" y="3617713"/>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5765943" y="2363238"/>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6792193" y="2363238"/>
            <a:ext cx="262200" cy="322800"/>
          </a:xfrm>
          <a:prstGeom prst="downArrow">
            <a:avLst>
              <a:gd fmla="val 50000" name="adj1"/>
              <a:gd fmla="val 50000" name="adj2"/>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946700" y="5179000"/>
            <a:ext cx="2787600" cy="2300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3">
            <a:alphaModFix/>
          </a:blip>
          <a:srcRect b="0" l="0" r="0" t="0"/>
          <a:stretch/>
        </p:blipFill>
        <p:spPr>
          <a:xfrm>
            <a:off x="7740352" y="-2494"/>
            <a:ext cx="1032937" cy="973421"/>
          </a:xfrm>
          <a:prstGeom prst="rect">
            <a:avLst/>
          </a:prstGeom>
          <a:noFill/>
          <a:ln>
            <a:noFill/>
          </a:ln>
        </p:spPr>
      </p:pic>
      <p:sp>
        <p:nvSpPr>
          <p:cNvPr id="122" name="Google Shape;122;p15"/>
          <p:cNvSpPr txBox="1"/>
          <p:nvPr>
            <p:ph type="ctrTitle"/>
          </p:nvPr>
        </p:nvSpPr>
        <p:spPr>
          <a:xfrm>
            <a:off x="2195725" y="2996950"/>
            <a:ext cx="27093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sz="3600">
                <a:latin typeface="Roboto"/>
                <a:ea typeface="Roboto"/>
                <a:cs typeface="Roboto"/>
                <a:sym typeface="Roboto"/>
              </a:rPr>
              <a:t>Context and Background</a:t>
            </a:r>
            <a:endParaRPr sz="3600">
              <a:latin typeface="Roboto"/>
              <a:ea typeface="Roboto"/>
              <a:cs typeface="Roboto"/>
              <a:sym typeface="Roboto"/>
            </a:endParaRPr>
          </a:p>
        </p:txBody>
      </p:sp>
      <p:sp>
        <p:nvSpPr>
          <p:cNvPr id="123" name="Google Shape;123;p15"/>
          <p:cNvSpPr txBox="1"/>
          <p:nvPr/>
        </p:nvSpPr>
        <p:spPr>
          <a:xfrm>
            <a:off x="357300" y="4914000"/>
            <a:ext cx="8429400" cy="1102500"/>
          </a:xfrm>
          <a:prstGeom prst="rect">
            <a:avLst/>
          </a:prstGeom>
          <a:noFill/>
          <a:ln>
            <a:noFill/>
          </a:ln>
        </p:spPr>
        <p:txBody>
          <a:bodyPr anchorCtr="0" anchor="t" bIns="91425" lIns="91425" spcFirstLastPara="1" rIns="91425" wrap="square" tIns="91425">
            <a:noAutofit/>
          </a:bodyPr>
          <a:lstStyle/>
          <a:p>
            <a:pPr indent="0" lvl="0" marL="0" rtl="0" algn="just">
              <a:spcBef>
                <a:spcPts val="1000"/>
              </a:spcBef>
              <a:spcAft>
                <a:spcPts val="0"/>
              </a:spcAft>
              <a:buNone/>
            </a:pPr>
            <a:r>
              <a:rPr lang="fr-FR" sz="1800">
                <a:solidFill>
                  <a:schemeClr val="dk1"/>
                </a:solidFill>
                <a:latin typeface="Times New Roman"/>
                <a:ea typeface="Times New Roman"/>
                <a:cs typeface="Times New Roman"/>
                <a:sym typeface="Times New Roman"/>
              </a:rPr>
              <a:t>“</a:t>
            </a:r>
            <a:r>
              <a:rPr lang="fr-FR" sz="1800">
                <a:solidFill>
                  <a:schemeClr val="dk1"/>
                </a:solidFill>
                <a:latin typeface="Times New Roman"/>
                <a:ea typeface="Times New Roman"/>
                <a:cs typeface="Times New Roman"/>
                <a:sym typeface="Times New Roman"/>
              </a:rPr>
              <a:t>The goal of our lab is to understand the mechanisms by which birds are producing vocalisations. One application of our research is to produce bio-inspired vocal prostheses to improve the voice quality of people with laryngectomies.”</a:t>
            </a:r>
            <a:endParaRPr sz="1800">
              <a:solidFill>
                <a:schemeClr val="dk1"/>
              </a:solidFill>
              <a:latin typeface="Times New Roman"/>
              <a:ea typeface="Times New Roman"/>
              <a:cs typeface="Times New Roman"/>
              <a:sym typeface="Times New Roman"/>
            </a:endParaRPr>
          </a:p>
          <a:p>
            <a:pPr indent="0" lvl="0" marL="0" rtl="0" algn="r">
              <a:spcBef>
                <a:spcPts val="1000"/>
              </a:spcBef>
              <a:spcAft>
                <a:spcPts val="0"/>
              </a:spcAft>
              <a:buNone/>
            </a:pPr>
            <a:r>
              <a:rPr lang="fr-FR" sz="1800">
                <a:solidFill>
                  <a:schemeClr val="dk1"/>
                </a:solidFill>
                <a:latin typeface="Times New Roman"/>
                <a:ea typeface="Times New Roman"/>
                <a:cs typeface="Times New Roman"/>
                <a:sym typeface="Times New Roman"/>
              </a:rPr>
              <a:t>Pauline Provini,</a:t>
            </a:r>
            <a:endParaRPr sz="1800">
              <a:solidFill>
                <a:schemeClr val="dk1"/>
              </a:solidFill>
              <a:latin typeface="Times New Roman"/>
              <a:ea typeface="Times New Roman"/>
              <a:cs typeface="Times New Roman"/>
              <a:sym typeface="Times New Roman"/>
            </a:endParaRPr>
          </a:p>
          <a:p>
            <a:pPr indent="0" lvl="0" marL="0" rtl="0" algn="r">
              <a:spcBef>
                <a:spcPts val="0"/>
              </a:spcBef>
              <a:spcAft>
                <a:spcPts val="0"/>
              </a:spcAft>
              <a:buNone/>
            </a:pPr>
            <a:r>
              <a:rPr lang="fr-FR" sz="1800">
                <a:solidFill>
                  <a:schemeClr val="dk1"/>
                </a:solidFill>
                <a:latin typeface="Times New Roman"/>
                <a:ea typeface="Times New Roman"/>
                <a:cs typeface="Times New Roman"/>
                <a:sym typeface="Times New Roman"/>
              </a:rPr>
              <a:t>Long term fellows at CRI</a:t>
            </a:r>
            <a:endParaRPr sz="1800">
              <a:solidFill>
                <a:schemeClr val="dk1"/>
              </a:solidFill>
              <a:latin typeface="Times New Roman"/>
              <a:ea typeface="Times New Roman"/>
              <a:cs typeface="Times New Roman"/>
              <a:sym typeface="Times New Roman"/>
            </a:endParaRPr>
          </a:p>
        </p:txBody>
      </p:sp>
      <p:sp>
        <p:nvSpPr>
          <p:cNvPr id="124" name="Google Shape;124;p15"/>
          <p:cNvSpPr/>
          <p:nvPr/>
        </p:nvSpPr>
        <p:spPr>
          <a:xfrm>
            <a:off x="5200150" y="2373475"/>
            <a:ext cx="2540100" cy="3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a:off x="1282038" y="-459712"/>
            <a:ext cx="2709300" cy="3210300"/>
            <a:chOff x="1282038" y="-231112"/>
            <a:chExt cx="2709300" cy="3210300"/>
          </a:xfrm>
        </p:grpSpPr>
        <p:grpSp>
          <p:nvGrpSpPr>
            <p:cNvPr id="126" name="Google Shape;126;p15"/>
            <p:cNvGrpSpPr/>
            <p:nvPr/>
          </p:nvGrpSpPr>
          <p:grpSpPr>
            <a:xfrm>
              <a:off x="1282038" y="-231112"/>
              <a:ext cx="2709300" cy="3210300"/>
              <a:chOff x="4968038" y="108213"/>
              <a:chExt cx="2709300" cy="3210300"/>
            </a:xfrm>
          </p:grpSpPr>
          <p:pic>
            <p:nvPicPr>
              <p:cNvPr id="127" name="Google Shape;127;p15"/>
              <p:cNvPicPr preferRelativeResize="0"/>
              <p:nvPr/>
            </p:nvPicPr>
            <p:blipFill>
              <a:blip r:embed="rId4">
                <a:alphaModFix/>
              </a:blip>
              <a:stretch>
                <a:fillRect/>
              </a:stretch>
            </p:blipFill>
            <p:spPr>
              <a:xfrm>
                <a:off x="5649477" y="813250"/>
                <a:ext cx="1304925" cy="1800225"/>
              </a:xfrm>
              <a:prstGeom prst="rect">
                <a:avLst/>
              </a:prstGeom>
              <a:noFill/>
              <a:ln>
                <a:noFill/>
              </a:ln>
            </p:spPr>
          </p:pic>
          <p:sp>
            <p:nvSpPr>
              <p:cNvPr id="128" name="Google Shape;128;p15"/>
              <p:cNvSpPr/>
              <p:nvPr/>
            </p:nvSpPr>
            <p:spPr>
              <a:xfrm>
                <a:off x="4968038" y="108213"/>
                <a:ext cx="2709300" cy="3210300"/>
              </a:xfrm>
              <a:prstGeom prst="donut">
                <a:avLst>
                  <a:gd fmla="val 27488"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5"/>
            <p:cNvSpPr txBox="1"/>
            <p:nvPr/>
          </p:nvSpPr>
          <p:spPr>
            <a:xfrm>
              <a:off x="2073550" y="2036050"/>
              <a:ext cx="1214400" cy="357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lang="fr-FR" sz="1800">
                  <a:solidFill>
                    <a:schemeClr val="dk1"/>
                  </a:solidFill>
                  <a:latin typeface="Times New Roman"/>
                  <a:ea typeface="Times New Roman"/>
                  <a:cs typeface="Times New Roman"/>
                  <a:sym typeface="Times New Roman"/>
                </a:rPr>
                <a:t>Pauline Provini</a:t>
              </a:r>
              <a:endParaRPr>
                <a:latin typeface="Calibri"/>
                <a:ea typeface="Calibri"/>
                <a:cs typeface="Calibri"/>
                <a:sym typeface="Calibri"/>
              </a:endParaRPr>
            </a:p>
          </p:txBody>
        </p:sp>
      </p:grpSp>
      <p:grpSp>
        <p:nvGrpSpPr>
          <p:cNvPr id="130" name="Google Shape;130;p15"/>
          <p:cNvGrpSpPr/>
          <p:nvPr/>
        </p:nvGrpSpPr>
        <p:grpSpPr>
          <a:xfrm>
            <a:off x="3287888" y="-459700"/>
            <a:ext cx="2709300" cy="3210300"/>
            <a:chOff x="3287888" y="-231100"/>
            <a:chExt cx="2709300" cy="3210300"/>
          </a:xfrm>
        </p:grpSpPr>
        <p:grpSp>
          <p:nvGrpSpPr>
            <p:cNvPr id="131" name="Google Shape;131;p15"/>
            <p:cNvGrpSpPr/>
            <p:nvPr/>
          </p:nvGrpSpPr>
          <p:grpSpPr>
            <a:xfrm>
              <a:off x="3287888" y="-231100"/>
              <a:ext cx="2709300" cy="3210300"/>
              <a:chOff x="2862038" y="130450"/>
              <a:chExt cx="2709300" cy="3210300"/>
            </a:xfrm>
          </p:grpSpPr>
          <p:pic>
            <p:nvPicPr>
              <p:cNvPr id="132" name="Google Shape;132;p15"/>
              <p:cNvPicPr preferRelativeResize="0"/>
              <p:nvPr/>
            </p:nvPicPr>
            <p:blipFill>
              <a:blip r:embed="rId5">
                <a:alphaModFix/>
              </a:blip>
              <a:stretch>
                <a:fillRect/>
              </a:stretch>
            </p:blipFill>
            <p:spPr>
              <a:xfrm>
                <a:off x="3407400" y="914750"/>
                <a:ext cx="1618600" cy="1641700"/>
              </a:xfrm>
              <a:prstGeom prst="rect">
                <a:avLst/>
              </a:prstGeom>
              <a:noFill/>
              <a:ln>
                <a:noFill/>
              </a:ln>
            </p:spPr>
          </p:pic>
          <p:sp>
            <p:nvSpPr>
              <p:cNvPr id="133" name="Google Shape;133;p15"/>
              <p:cNvSpPr/>
              <p:nvPr/>
            </p:nvSpPr>
            <p:spPr>
              <a:xfrm>
                <a:off x="2862038" y="130450"/>
                <a:ext cx="2709300" cy="3210300"/>
              </a:xfrm>
              <a:prstGeom prst="donut">
                <a:avLst>
                  <a:gd fmla="val 27488"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5"/>
            <p:cNvSpPr txBox="1"/>
            <p:nvPr/>
          </p:nvSpPr>
          <p:spPr>
            <a:xfrm>
              <a:off x="4054750" y="2036050"/>
              <a:ext cx="1214400" cy="357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fr-FR" sz="1800">
                  <a:solidFill>
                    <a:schemeClr val="dk1"/>
                  </a:solidFill>
                  <a:latin typeface="Times New Roman"/>
                  <a:ea typeface="Times New Roman"/>
                  <a:cs typeface="Times New Roman"/>
                  <a:sym typeface="Times New Roman"/>
                </a:rPr>
                <a:t>Rachel Olson</a:t>
              </a:r>
              <a:endParaRPr>
                <a:latin typeface="Calibri"/>
                <a:ea typeface="Calibri"/>
                <a:cs typeface="Calibri"/>
                <a:sym typeface="Calibri"/>
              </a:endParaRPr>
            </a:p>
          </p:txBody>
        </p:sp>
      </p:grpSp>
      <p:grpSp>
        <p:nvGrpSpPr>
          <p:cNvPr id="135" name="Google Shape;135;p15"/>
          <p:cNvGrpSpPr/>
          <p:nvPr/>
        </p:nvGrpSpPr>
        <p:grpSpPr>
          <a:xfrm>
            <a:off x="5214438" y="-459700"/>
            <a:ext cx="2709300" cy="3210300"/>
            <a:chOff x="5214438" y="-231100"/>
            <a:chExt cx="2709300" cy="3210300"/>
          </a:xfrm>
        </p:grpSpPr>
        <p:grpSp>
          <p:nvGrpSpPr>
            <p:cNvPr id="136" name="Google Shape;136;p15"/>
            <p:cNvGrpSpPr/>
            <p:nvPr/>
          </p:nvGrpSpPr>
          <p:grpSpPr>
            <a:xfrm>
              <a:off x="5214438" y="-231100"/>
              <a:ext cx="2709300" cy="3210300"/>
              <a:chOff x="6022163" y="1956950"/>
              <a:chExt cx="2709300" cy="3210300"/>
            </a:xfrm>
          </p:grpSpPr>
          <p:pic>
            <p:nvPicPr>
              <p:cNvPr id="137" name="Google Shape;137;p15"/>
              <p:cNvPicPr preferRelativeResize="0"/>
              <p:nvPr/>
            </p:nvPicPr>
            <p:blipFill>
              <a:blip r:embed="rId6">
                <a:alphaModFix/>
              </a:blip>
              <a:stretch>
                <a:fillRect/>
              </a:stretch>
            </p:blipFill>
            <p:spPr>
              <a:xfrm>
                <a:off x="6361224" y="2717750"/>
                <a:ext cx="2031200" cy="1948575"/>
              </a:xfrm>
              <a:prstGeom prst="rect">
                <a:avLst/>
              </a:prstGeom>
              <a:noFill/>
              <a:ln>
                <a:noFill/>
              </a:ln>
            </p:spPr>
          </p:pic>
          <p:sp>
            <p:nvSpPr>
              <p:cNvPr id="138" name="Google Shape;138;p15"/>
              <p:cNvSpPr/>
              <p:nvPr/>
            </p:nvSpPr>
            <p:spPr>
              <a:xfrm>
                <a:off x="6022163" y="1956950"/>
                <a:ext cx="2709300" cy="3210300"/>
              </a:xfrm>
              <a:prstGeom prst="donut">
                <a:avLst>
                  <a:gd fmla="val 27488"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5"/>
            <p:cNvSpPr txBox="1"/>
            <p:nvPr/>
          </p:nvSpPr>
          <p:spPr>
            <a:xfrm>
              <a:off x="5959750" y="2036050"/>
              <a:ext cx="1214400" cy="357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fr-FR" sz="1800">
                  <a:solidFill>
                    <a:schemeClr val="dk1"/>
                  </a:solidFill>
                  <a:latin typeface="Times New Roman"/>
                  <a:ea typeface="Times New Roman"/>
                  <a:cs typeface="Times New Roman"/>
                  <a:sym typeface="Times New Roman"/>
                </a:rPr>
                <a:t>Alireza Kazemi</a:t>
              </a:r>
              <a:endParaRPr>
                <a:latin typeface="Calibri"/>
                <a:ea typeface="Calibri"/>
                <a:cs typeface="Calibri"/>
                <a:sym typeface="Calibri"/>
              </a:endParaRPr>
            </a:p>
          </p:txBody>
        </p:sp>
      </p:grpSp>
      <p:sp>
        <p:nvSpPr>
          <p:cNvPr id="140" name="Google Shape;140;p15"/>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rgbClr val="82A050"/>
                </a:solidFill>
                <a:latin typeface="Roboto"/>
                <a:ea typeface="Roboto"/>
                <a:cs typeface="Roboto"/>
                <a:sym typeface="Roboto"/>
              </a:rPr>
              <a:t>1</a:t>
            </a:r>
            <a:endParaRPr sz="9600">
              <a:solidFill>
                <a:srgbClr val="82A05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p:nvPr/>
        </p:nvSpPr>
        <p:spPr>
          <a:xfrm>
            <a:off x="0" y="-27384"/>
            <a:ext cx="9144000" cy="68853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Calibri"/>
              <a:ea typeface="Calibri"/>
              <a:cs typeface="Calibri"/>
              <a:sym typeface="Calibri"/>
            </a:endParaRPr>
          </a:p>
        </p:txBody>
      </p:sp>
      <p:pic>
        <p:nvPicPr>
          <p:cNvPr id="147" name="Google Shape;147;p16"/>
          <p:cNvPicPr preferRelativeResize="0"/>
          <p:nvPr/>
        </p:nvPicPr>
        <p:blipFill rotWithShape="1">
          <a:blip r:embed="rId3">
            <a:alphaModFix/>
          </a:blip>
          <a:srcRect b="0" l="0" r="0" t="0"/>
          <a:stretch/>
        </p:blipFill>
        <p:spPr>
          <a:xfrm>
            <a:off x="323528" y="-1971600"/>
            <a:ext cx="6301466" cy="7594075"/>
          </a:xfrm>
          <a:prstGeom prst="rect">
            <a:avLst/>
          </a:prstGeom>
          <a:noFill/>
          <a:ln>
            <a:noFill/>
          </a:ln>
        </p:spPr>
      </p:pic>
      <p:sp>
        <p:nvSpPr>
          <p:cNvPr id="148" name="Google Shape;148;p16"/>
          <p:cNvSpPr txBox="1"/>
          <p:nvPr>
            <p:ph type="ctrTitle"/>
          </p:nvPr>
        </p:nvSpPr>
        <p:spPr>
          <a:xfrm>
            <a:off x="2195736" y="2996952"/>
            <a:ext cx="36003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lang="fr-FR" sz="3600">
                <a:solidFill>
                  <a:schemeClr val="lt1"/>
                </a:solidFill>
                <a:latin typeface="Roboto"/>
                <a:ea typeface="Roboto"/>
                <a:cs typeface="Roboto"/>
                <a:sym typeface="Roboto"/>
              </a:rPr>
              <a:t>Introduction</a:t>
            </a:r>
            <a:endParaRPr sz="3600">
              <a:solidFill>
                <a:schemeClr val="lt1"/>
              </a:solidFill>
              <a:latin typeface="Roboto"/>
              <a:ea typeface="Roboto"/>
              <a:cs typeface="Roboto"/>
              <a:sym typeface="Roboto"/>
            </a:endParaRPr>
          </a:p>
        </p:txBody>
      </p:sp>
      <p:sp>
        <p:nvSpPr>
          <p:cNvPr id="149" name="Google Shape;149;p16"/>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chemeClr val="lt1"/>
                </a:solidFill>
                <a:latin typeface="Roboto"/>
                <a:ea typeface="Roboto"/>
                <a:cs typeface="Roboto"/>
                <a:sym typeface="Roboto"/>
              </a:rPr>
              <a:t>2</a:t>
            </a:r>
            <a:endParaRPr sz="96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156" name="Google Shape;156;p17"/>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157" name="Google Shape;157;p17"/>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158" name="Google Shape;158;p17"/>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7"/>
          <p:cNvPicPr preferRelativeResize="0"/>
          <p:nvPr/>
        </p:nvPicPr>
        <p:blipFill>
          <a:blip r:embed="rId3">
            <a:alphaModFix/>
          </a:blip>
          <a:stretch>
            <a:fillRect/>
          </a:stretch>
        </p:blipFill>
        <p:spPr>
          <a:xfrm>
            <a:off x="2571750" y="1647550"/>
            <a:ext cx="3641200" cy="3840592"/>
          </a:xfrm>
          <a:prstGeom prst="rect">
            <a:avLst/>
          </a:prstGeom>
          <a:noFill/>
          <a:ln>
            <a:noFill/>
          </a:ln>
        </p:spPr>
      </p:pic>
      <p:sp>
        <p:nvSpPr>
          <p:cNvPr id="161" name="Google Shape;161;p17"/>
          <p:cNvSpPr txBox="1"/>
          <p:nvPr/>
        </p:nvSpPr>
        <p:spPr>
          <a:xfrm>
            <a:off x="-18900" y="6462500"/>
            <a:ext cx="91440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u="sng">
                <a:solidFill>
                  <a:schemeClr val="hlink"/>
                </a:solidFill>
                <a:hlinkClick r:id="rId4"/>
              </a:rPr>
              <a:t>https://medium.com/@IckeIlknur/central-pattern-generators-to-synthesize-birdsongs-f0d09d6936c0</a:t>
            </a:r>
            <a:endParaRPr/>
          </a:p>
        </p:txBody>
      </p:sp>
      <p:sp>
        <p:nvSpPr>
          <p:cNvPr id="162" name="Google Shape;162;p17"/>
          <p:cNvSpPr/>
          <p:nvPr/>
        </p:nvSpPr>
        <p:spPr>
          <a:xfrm>
            <a:off x="2534300" y="4431400"/>
            <a:ext cx="513900" cy="29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4135400" y="2811700"/>
            <a:ext cx="933000" cy="29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170" name="Google Shape;170;p18"/>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171" name="Google Shape;171;p18"/>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172" name="Google Shape;172;p18"/>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175" name="Google Shape;175;p18"/>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5324753" y="1936688"/>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rot="5400000">
            <a:off x="6845900" y="421850"/>
            <a:ext cx="606900" cy="30798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180" name="Google Shape;180;p18"/>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sp>
        <p:nvSpPr>
          <p:cNvPr id="181" name="Google Shape;181;p18"/>
          <p:cNvSpPr/>
          <p:nvPr/>
        </p:nvSpPr>
        <p:spPr>
          <a:xfrm>
            <a:off x="2690041"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Shape</a:t>
            </a:r>
            <a:endParaRPr sz="1200"/>
          </a:p>
        </p:txBody>
      </p:sp>
      <p:sp>
        <p:nvSpPr>
          <p:cNvPr id="182" name="Google Shape;182;p18"/>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183" name="Google Shape;183;p18"/>
          <p:cNvSpPr/>
          <p:nvPr/>
        </p:nvSpPr>
        <p:spPr>
          <a:xfrm>
            <a:off x="5302551"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Motion and deformation</a:t>
            </a:r>
            <a:endParaRPr sz="1200"/>
          </a:p>
        </p:txBody>
      </p:sp>
      <p:sp>
        <p:nvSpPr>
          <p:cNvPr id="184" name="Google Shape;184;p18"/>
          <p:cNvSpPr/>
          <p:nvPr/>
        </p:nvSpPr>
        <p:spPr>
          <a:xfrm>
            <a:off x="7915061"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Airflow</a:t>
            </a:r>
            <a:endParaRPr sz="1200"/>
          </a:p>
        </p:txBody>
      </p:sp>
      <p:sp>
        <p:nvSpPr>
          <p:cNvPr id="185" name="Google Shape;185;p18"/>
          <p:cNvSpPr/>
          <p:nvPr/>
        </p:nvSpPr>
        <p:spPr>
          <a:xfrm rot="2700000">
            <a:off x="3303401" y="1868550"/>
            <a:ext cx="262195" cy="391596"/>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flipH="1" rot="-3909919">
            <a:off x="6145708" y="1679257"/>
            <a:ext cx="262142" cy="803083"/>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sp>
        <p:nvSpPr>
          <p:cNvPr id="188" name="Google Shape;188;p18"/>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Life style</a:t>
            </a:r>
            <a:endParaRPr sz="1200"/>
          </a:p>
        </p:txBody>
      </p:sp>
      <p:grpSp>
        <p:nvGrpSpPr>
          <p:cNvPr id="189" name="Google Shape;189;p18"/>
          <p:cNvGrpSpPr/>
          <p:nvPr/>
        </p:nvGrpSpPr>
        <p:grpSpPr>
          <a:xfrm>
            <a:off x="347650" y="3024463"/>
            <a:ext cx="5807700" cy="1117513"/>
            <a:chOff x="347650" y="3024463"/>
            <a:chExt cx="5807700" cy="1117513"/>
          </a:xfrm>
        </p:grpSpPr>
        <p:sp>
          <p:nvSpPr>
            <p:cNvPr id="190" name="Google Shape;190;p18"/>
            <p:cNvSpPr txBox="1"/>
            <p:nvPr/>
          </p:nvSpPr>
          <p:spPr>
            <a:xfrm>
              <a:off x="347650" y="3615175"/>
              <a:ext cx="5807700" cy="526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fr-FR">
                  <a:solidFill>
                    <a:schemeClr val="dk1"/>
                  </a:solidFill>
                </a:rPr>
                <a:t>Ames PL. The Morphology of the Syrinx in Passerine Birds. 1971</a:t>
              </a:r>
              <a:endParaRPr>
                <a:solidFill>
                  <a:schemeClr val="dk1"/>
                </a:solidFill>
              </a:endParaRPr>
            </a:p>
            <a:p>
              <a:pPr indent="-317500" lvl="0" marL="457200" rtl="0" algn="just">
                <a:spcBef>
                  <a:spcPts val="0"/>
                </a:spcBef>
                <a:spcAft>
                  <a:spcPts val="0"/>
                </a:spcAft>
                <a:buSzPts val="1400"/>
                <a:buChar char="●"/>
              </a:pPr>
              <a:r>
                <a:rPr lang="fr-FR"/>
                <a:t>Gaunt AS, Gaunt SLL. Syringeal Structure and Avian Phonation. 1985</a:t>
              </a:r>
              <a:endParaRPr/>
            </a:p>
            <a:p>
              <a:pPr indent="-317500" lvl="0" marL="457200" rtl="0" algn="just">
                <a:spcBef>
                  <a:spcPts val="0"/>
                </a:spcBef>
                <a:spcAft>
                  <a:spcPts val="0"/>
                </a:spcAft>
                <a:buSzPts val="1400"/>
                <a:buChar char="●"/>
              </a:pPr>
              <a:r>
                <a:rPr lang="fr-FR">
                  <a:solidFill>
                    <a:schemeClr val="dk1"/>
                  </a:solidFill>
                </a:rPr>
                <a:t>Suthers RA. Contributions to birdsong from the left and right sides of the intact syrinx. 1990</a:t>
              </a:r>
              <a:endParaRPr>
                <a:solidFill>
                  <a:schemeClr val="dk1"/>
                </a:solidFill>
              </a:endParaRPr>
            </a:p>
            <a:p>
              <a:pPr indent="-317500" lvl="0" marL="457200" rtl="0" algn="just">
                <a:spcBef>
                  <a:spcPts val="0"/>
                </a:spcBef>
                <a:spcAft>
                  <a:spcPts val="0"/>
                </a:spcAft>
                <a:buClr>
                  <a:schemeClr val="dk1"/>
                </a:buClr>
                <a:buSzPts val="1400"/>
                <a:buChar char="●"/>
              </a:pPr>
              <a:r>
                <a:rPr lang="fr-FR">
                  <a:solidFill>
                    <a:schemeClr val="dk1"/>
                  </a:solidFill>
                </a:rPr>
                <a:t>Goller F, Larsen ON. In situ biomechanics of the syrinx and sound generation in pigeons. 1997</a:t>
              </a:r>
              <a:endParaRPr>
                <a:solidFill>
                  <a:schemeClr val="dk1"/>
                </a:solidFill>
              </a:endParaRPr>
            </a:p>
            <a:p>
              <a:pPr indent="-317500" lvl="0" marL="457200" rtl="0" algn="just">
                <a:spcBef>
                  <a:spcPts val="0"/>
                </a:spcBef>
                <a:spcAft>
                  <a:spcPts val="0"/>
                </a:spcAft>
                <a:buSzPts val="1400"/>
                <a:buChar char="●"/>
              </a:pPr>
              <a:r>
                <a:rPr lang="fr-FR"/>
                <a:t>Riede T, Goller F. Functional morphology of the sound-generating labia in the syrinx of two songbird species. 2010</a:t>
              </a:r>
              <a:endParaRPr/>
            </a:p>
            <a:p>
              <a:pPr indent="-317500" lvl="0" marL="457200" rtl="0" algn="just">
                <a:spcBef>
                  <a:spcPts val="0"/>
                </a:spcBef>
                <a:spcAft>
                  <a:spcPts val="0"/>
                </a:spcAft>
                <a:buSzPts val="1400"/>
                <a:buChar char="●"/>
              </a:pPr>
              <a:r>
                <a:rPr lang="fr-FR">
                  <a:solidFill>
                    <a:schemeClr val="dk1"/>
                  </a:solidFill>
                </a:rPr>
                <a:t>Ibrahim IA-A, Hussein MM. Comparative Morphological Features of Syrinx in Male Domestic Fowl Gallus gallus domesticus and Male Domestic Pigeon Columba livia domestica. 2020</a:t>
              </a:r>
              <a:endParaRPr/>
            </a:p>
          </p:txBody>
        </p:sp>
        <p:cxnSp>
          <p:nvCxnSpPr>
            <p:cNvPr id="191" name="Google Shape;191;p18"/>
            <p:cNvCxnSpPr>
              <a:stCxn id="181" idx="2"/>
              <a:endCxn id="190" idx="0"/>
            </p:cNvCxnSpPr>
            <p:nvPr/>
          </p:nvCxnSpPr>
          <p:spPr>
            <a:xfrm>
              <a:off x="3251491" y="3024463"/>
              <a:ext cx="0" cy="5907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p:nvPr/>
        </p:nvSpPr>
        <p:spPr>
          <a:xfrm>
            <a:off x="3569562" y="257900"/>
            <a:ext cx="1967100" cy="526800"/>
          </a:xfrm>
          <a:prstGeom prst="roundRect">
            <a:avLst>
              <a:gd fmla="val 16667" name="adj"/>
            </a:avLst>
          </a:prstGeom>
          <a:solidFill>
            <a:srgbClr val="FFF2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FR">
                <a:solidFill>
                  <a:srgbClr val="CC0000"/>
                </a:solidFill>
              </a:rPr>
              <a:t>How do birds vocalize ?</a:t>
            </a:r>
            <a:endParaRPr b="1">
              <a:solidFill>
                <a:srgbClr val="CC0000"/>
              </a:solidFill>
            </a:endParaRPr>
          </a:p>
        </p:txBody>
      </p:sp>
      <p:sp>
        <p:nvSpPr>
          <p:cNvPr id="198" name="Google Shape;198;p19"/>
          <p:cNvSpPr/>
          <p:nvPr/>
        </p:nvSpPr>
        <p:spPr>
          <a:xfrm>
            <a:off x="1036550" y="168425"/>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produce sounds with their </a:t>
            </a:r>
            <a:r>
              <a:rPr b="1" lang="fr-FR"/>
              <a:t>SYRINX</a:t>
            </a:r>
            <a:endParaRPr b="1"/>
          </a:p>
        </p:txBody>
      </p:sp>
      <p:sp>
        <p:nvSpPr>
          <p:cNvPr id="199" name="Google Shape;199;p19"/>
          <p:cNvSpPr/>
          <p:nvPr/>
        </p:nvSpPr>
        <p:spPr>
          <a:xfrm flipH="1">
            <a:off x="6212950" y="170900"/>
            <a:ext cx="1856700" cy="700800"/>
          </a:xfrm>
          <a:prstGeom prst="snip1Rect">
            <a:avLst>
              <a:gd fmla="val 16667" name="adj"/>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a:t>They modulate the sounds with their </a:t>
            </a:r>
            <a:r>
              <a:rPr b="1" lang="fr-FR"/>
              <a:t>VOCAL TRACT</a:t>
            </a:r>
            <a:endParaRPr b="1"/>
          </a:p>
        </p:txBody>
      </p:sp>
      <p:sp>
        <p:nvSpPr>
          <p:cNvPr id="200" name="Google Shape;200;p19"/>
          <p:cNvSpPr/>
          <p:nvPr/>
        </p:nvSpPr>
        <p:spPr>
          <a:xfrm rot="5400000">
            <a:off x="3082447" y="338005"/>
            <a:ext cx="297900" cy="3666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rot="-5396538">
            <a:off x="5725852" y="342278"/>
            <a:ext cx="297900" cy="3663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nvSpPr>
        <p:spPr>
          <a:xfrm>
            <a:off x="3472350" y="1511588"/>
            <a:ext cx="21993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t>Does it depends on :</a:t>
            </a:r>
            <a:endParaRPr/>
          </a:p>
        </p:txBody>
      </p:sp>
      <p:sp>
        <p:nvSpPr>
          <p:cNvPr id="203" name="Google Shape;203;p19"/>
          <p:cNvSpPr/>
          <p:nvPr/>
        </p:nvSpPr>
        <p:spPr>
          <a:xfrm>
            <a:off x="4422003" y="1927375"/>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5324753" y="1936688"/>
            <a:ext cx="262200" cy="322800"/>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rot="5400000">
            <a:off x="6845900" y="421850"/>
            <a:ext cx="606900" cy="30798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4404147" y="1017768"/>
            <a:ext cx="297900" cy="366900"/>
          </a:xfrm>
          <a:prstGeom prst="down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flipH="1" rot="-5400000">
            <a:off x="2391525" y="1086900"/>
            <a:ext cx="606900" cy="1794000"/>
          </a:xfrm>
          <a:prstGeom prst="bentArrow">
            <a:avLst>
              <a:gd fmla="val 15595" name="adj1"/>
              <a:gd fmla="val 26837" name="adj2"/>
              <a:gd fmla="val 25000" name="adj3"/>
              <a:gd fmla="val 44695"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208" name="Google Shape;208;p19"/>
          <p:cNvSpPr/>
          <p:nvPr/>
        </p:nvSpPr>
        <p:spPr>
          <a:xfrm>
            <a:off x="138378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Evolutionary history</a:t>
            </a:r>
            <a:endParaRPr sz="1200"/>
          </a:p>
        </p:txBody>
      </p:sp>
      <p:sp>
        <p:nvSpPr>
          <p:cNvPr id="209" name="Google Shape;209;p19"/>
          <p:cNvSpPr/>
          <p:nvPr/>
        </p:nvSpPr>
        <p:spPr>
          <a:xfrm>
            <a:off x="269004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Shape</a:t>
            </a:r>
            <a:endParaRPr sz="1200">
              <a:solidFill>
                <a:srgbClr val="999999"/>
              </a:solidFill>
            </a:endParaRPr>
          </a:p>
        </p:txBody>
      </p:sp>
      <p:sp>
        <p:nvSpPr>
          <p:cNvPr id="210" name="Google Shape;210;p19"/>
          <p:cNvSpPr/>
          <p:nvPr/>
        </p:nvSpPr>
        <p:spPr>
          <a:xfrm>
            <a:off x="399629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t>Body size</a:t>
            </a:r>
            <a:endParaRPr sz="1200"/>
          </a:p>
        </p:txBody>
      </p:sp>
      <p:sp>
        <p:nvSpPr>
          <p:cNvPr id="211" name="Google Shape;211;p19"/>
          <p:cNvSpPr/>
          <p:nvPr/>
        </p:nvSpPr>
        <p:spPr>
          <a:xfrm>
            <a:off x="6608806" y="2368063"/>
            <a:ext cx="1122900" cy="656400"/>
          </a:xfrm>
          <a:prstGeom prst="roundRect">
            <a:avLst>
              <a:gd fmla="val 16667" name="adj"/>
            </a:avLst>
          </a:prstGeom>
          <a:solidFill>
            <a:srgbClr val="EEEEEE"/>
          </a:solid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FR" sz="1200">
                <a:solidFill>
                  <a:schemeClr val="dk1"/>
                </a:solidFill>
              </a:rPr>
              <a:t>Life style</a:t>
            </a:r>
            <a:endParaRPr sz="1200"/>
          </a:p>
        </p:txBody>
      </p:sp>
      <p:sp>
        <p:nvSpPr>
          <p:cNvPr id="212" name="Google Shape;212;p19"/>
          <p:cNvSpPr/>
          <p:nvPr/>
        </p:nvSpPr>
        <p:spPr>
          <a:xfrm>
            <a:off x="530255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Motion and deformation</a:t>
            </a:r>
            <a:endParaRPr sz="1200">
              <a:solidFill>
                <a:srgbClr val="999999"/>
              </a:solidFill>
            </a:endParaRPr>
          </a:p>
        </p:txBody>
      </p:sp>
      <p:sp>
        <p:nvSpPr>
          <p:cNvPr id="213" name="Google Shape;213;p19"/>
          <p:cNvSpPr/>
          <p:nvPr/>
        </p:nvSpPr>
        <p:spPr>
          <a:xfrm>
            <a:off x="7915061" y="2368063"/>
            <a:ext cx="1122900" cy="656400"/>
          </a:xfrm>
          <a:prstGeom prst="roundRect">
            <a:avLst>
              <a:gd fmla="val 16667" name="adj"/>
            </a:avLst>
          </a:prstGeom>
          <a:solidFill>
            <a:srgbClr val="EEEEEE"/>
          </a:solidFill>
          <a:ln cap="flat" cmpd="sng" w="28575">
            <a:solidFill>
              <a:srgbClr val="FFF2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99999"/>
                </a:solidFill>
              </a:rPr>
              <a:t>Airflow</a:t>
            </a:r>
            <a:endParaRPr sz="1200">
              <a:solidFill>
                <a:srgbClr val="999999"/>
              </a:solidFill>
            </a:endParaRPr>
          </a:p>
        </p:txBody>
      </p:sp>
      <p:sp>
        <p:nvSpPr>
          <p:cNvPr id="214" name="Google Shape;214;p19"/>
          <p:cNvSpPr/>
          <p:nvPr/>
        </p:nvSpPr>
        <p:spPr>
          <a:xfrm rot="2700000">
            <a:off x="3303401" y="1868550"/>
            <a:ext cx="262195" cy="391596"/>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flipH="1" rot="-3909919">
            <a:off x="6145708" y="1679257"/>
            <a:ext cx="262142" cy="803083"/>
          </a:xfrm>
          <a:prstGeom prst="down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txBox="1"/>
          <p:nvPr/>
        </p:nvSpPr>
        <p:spPr>
          <a:xfrm>
            <a:off x="116750" y="2376225"/>
            <a:ext cx="1098600" cy="5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Introduction</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0"/>
          <p:cNvPicPr preferRelativeResize="0"/>
          <p:nvPr/>
        </p:nvPicPr>
        <p:blipFill rotWithShape="1">
          <a:blip r:embed="rId3">
            <a:alphaModFix/>
          </a:blip>
          <a:srcRect b="0" l="-776" r="13576" t="9"/>
          <a:stretch/>
        </p:blipFill>
        <p:spPr>
          <a:xfrm>
            <a:off x="-263236" y="-221673"/>
            <a:ext cx="9407235" cy="7190515"/>
          </a:xfrm>
          <a:prstGeom prst="rect">
            <a:avLst/>
          </a:prstGeom>
          <a:noFill/>
          <a:ln>
            <a:noFill/>
          </a:ln>
        </p:spPr>
      </p:pic>
      <p:sp>
        <p:nvSpPr>
          <p:cNvPr id="223" name="Google Shape;223;p20"/>
          <p:cNvSpPr txBox="1"/>
          <p:nvPr>
            <p:ph type="ctrTitle"/>
          </p:nvPr>
        </p:nvSpPr>
        <p:spPr>
          <a:xfrm>
            <a:off x="2195736" y="2996952"/>
            <a:ext cx="3600300" cy="648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sz="3600">
                <a:solidFill>
                  <a:schemeClr val="lt1"/>
                </a:solidFill>
                <a:latin typeface="Roboto"/>
                <a:ea typeface="Roboto"/>
                <a:cs typeface="Roboto"/>
                <a:sym typeface="Roboto"/>
              </a:rPr>
              <a:t>Material and Methods </a:t>
            </a:r>
            <a:endParaRPr sz="3600">
              <a:solidFill>
                <a:schemeClr val="lt1"/>
              </a:solidFill>
              <a:latin typeface="Roboto"/>
              <a:ea typeface="Roboto"/>
              <a:cs typeface="Roboto"/>
              <a:sym typeface="Roboto"/>
            </a:endParaRPr>
          </a:p>
        </p:txBody>
      </p:sp>
      <p:sp>
        <p:nvSpPr>
          <p:cNvPr id="224" name="Google Shape;224;p20"/>
          <p:cNvSpPr txBox="1"/>
          <p:nvPr/>
        </p:nvSpPr>
        <p:spPr>
          <a:xfrm>
            <a:off x="107504" y="963929"/>
            <a:ext cx="2232300" cy="450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8700">
                <a:solidFill>
                  <a:schemeClr val="lt1"/>
                </a:solidFill>
                <a:latin typeface="Roboto"/>
                <a:ea typeface="Roboto"/>
                <a:cs typeface="Roboto"/>
                <a:sym typeface="Roboto"/>
              </a:rPr>
              <a:t>3</a:t>
            </a:r>
            <a:endParaRPr sz="287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1"/>
          <p:cNvPicPr preferRelativeResize="0"/>
          <p:nvPr/>
        </p:nvPicPr>
        <p:blipFill rotWithShape="1">
          <a:blip r:embed="rId3">
            <a:alphaModFix/>
          </a:blip>
          <a:srcRect b="2619" l="0" r="0" t="0"/>
          <a:stretch/>
        </p:blipFill>
        <p:spPr>
          <a:xfrm>
            <a:off x="1196750" y="3050075"/>
            <a:ext cx="6728525" cy="3661350"/>
          </a:xfrm>
          <a:prstGeom prst="rect">
            <a:avLst/>
          </a:prstGeom>
          <a:noFill/>
          <a:ln>
            <a:noFill/>
          </a:ln>
        </p:spPr>
      </p:pic>
      <p:sp>
        <p:nvSpPr>
          <p:cNvPr id="231" name="Google Shape;231;p21"/>
          <p:cNvSpPr txBox="1"/>
          <p:nvPr/>
        </p:nvSpPr>
        <p:spPr>
          <a:xfrm>
            <a:off x="3083400" y="1516275"/>
            <a:ext cx="2977200" cy="8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FR" sz="2100">
                <a:latin typeface="Calibri"/>
                <a:ea typeface="Calibri"/>
                <a:cs typeface="Calibri"/>
                <a:sym typeface="Calibri"/>
              </a:rPr>
              <a:t>130 Recordings</a:t>
            </a:r>
            <a:endParaRPr b="1" sz="2100">
              <a:latin typeface="Calibri"/>
              <a:ea typeface="Calibri"/>
              <a:cs typeface="Calibri"/>
              <a:sym typeface="Calibri"/>
            </a:endParaRPr>
          </a:p>
        </p:txBody>
      </p:sp>
      <p:grpSp>
        <p:nvGrpSpPr>
          <p:cNvPr id="232" name="Google Shape;232;p21"/>
          <p:cNvGrpSpPr/>
          <p:nvPr/>
        </p:nvGrpSpPr>
        <p:grpSpPr>
          <a:xfrm>
            <a:off x="526325" y="2049100"/>
            <a:ext cx="8069400" cy="1339175"/>
            <a:chOff x="526325" y="1134700"/>
            <a:chExt cx="8069400" cy="1339175"/>
          </a:xfrm>
        </p:grpSpPr>
        <p:sp>
          <p:nvSpPr>
            <p:cNvPr id="233" name="Google Shape;233;p21"/>
            <p:cNvSpPr txBox="1"/>
            <p:nvPr/>
          </p:nvSpPr>
          <p:spPr>
            <a:xfrm>
              <a:off x="526325" y="1650975"/>
              <a:ext cx="8069400" cy="8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FR" sz="2100">
                  <a:latin typeface="Calibri"/>
                  <a:ea typeface="Calibri"/>
                  <a:cs typeface="Calibri"/>
                  <a:sym typeface="Calibri"/>
                </a:rPr>
                <a:t>Mean, Min, and Max Pitch, Loudness ...</a:t>
              </a:r>
              <a:endParaRPr b="1" sz="2100">
                <a:latin typeface="Calibri"/>
                <a:ea typeface="Calibri"/>
                <a:cs typeface="Calibri"/>
                <a:sym typeface="Calibri"/>
              </a:endParaRPr>
            </a:p>
          </p:txBody>
        </p:sp>
        <p:sp>
          <p:nvSpPr>
            <p:cNvPr id="234" name="Google Shape;234;p21"/>
            <p:cNvSpPr/>
            <p:nvPr/>
          </p:nvSpPr>
          <p:spPr>
            <a:xfrm>
              <a:off x="4328700" y="1134700"/>
              <a:ext cx="486600" cy="555900"/>
            </a:xfrm>
            <a:prstGeom prst="down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235" name="Google Shape;235;p21"/>
          <p:cNvGrpSpPr/>
          <p:nvPr/>
        </p:nvGrpSpPr>
        <p:grpSpPr>
          <a:xfrm>
            <a:off x="628512" y="-111350"/>
            <a:ext cx="8161388" cy="3458150"/>
            <a:chOff x="628512" y="-111350"/>
            <a:chExt cx="8161388" cy="3458150"/>
          </a:xfrm>
        </p:grpSpPr>
        <p:grpSp>
          <p:nvGrpSpPr>
            <p:cNvPr id="236" name="Google Shape;236;p21"/>
            <p:cNvGrpSpPr/>
            <p:nvPr/>
          </p:nvGrpSpPr>
          <p:grpSpPr>
            <a:xfrm>
              <a:off x="628512" y="-111350"/>
              <a:ext cx="7865002" cy="1581375"/>
              <a:chOff x="628512" y="-111350"/>
              <a:chExt cx="7865002" cy="1581375"/>
            </a:xfrm>
          </p:grpSpPr>
          <p:pic>
            <p:nvPicPr>
              <p:cNvPr id="237" name="Google Shape;237;p21"/>
              <p:cNvPicPr preferRelativeResize="0"/>
              <p:nvPr/>
            </p:nvPicPr>
            <p:blipFill rotWithShape="1">
              <a:blip r:embed="rId4">
                <a:alphaModFix/>
              </a:blip>
              <a:srcRect b="0" l="7216" r="41786" t="50000"/>
              <a:stretch/>
            </p:blipFill>
            <p:spPr>
              <a:xfrm>
                <a:off x="628512" y="228600"/>
                <a:ext cx="7865002" cy="1241425"/>
              </a:xfrm>
              <a:prstGeom prst="rect">
                <a:avLst/>
              </a:prstGeom>
              <a:noFill/>
              <a:ln>
                <a:noFill/>
              </a:ln>
            </p:spPr>
          </p:pic>
          <p:sp>
            <p:nvSpPr>
              <p:cNvPr id="238" name="Google Shape;238;p21"/>
              <p:cNvSpPr txBox="1"/>
              <p:nvPr/>
            </p:nvSpPr>
            <p:spPr>
              <a:xfrm>
                <a:off x="3061027" y="-111350"/>
                <a:ext cx="34923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u="sng"/>
                  <a:t>S</a:t>
                </a:r>
                <a:r>
                  <a:rPr lang="fr-FR" u="sng"/>
                  <a:t>pectrogram of </a:t>
                </a:r>
                <a:r>
                  <a:rPr i="1" lang="fr-FR" u="sng"/>
                  <a:t>Plegadis falcinellus</a:t>
                </a:r>
                <a:endParaRPr i="1" u="sng"/>
              </a:p>
            </p:txBody>
          </p:sp>
        </p:grpSp>
        <p:pic>
          <p:nvPicPr>
            <p:cNvPr id="239" name="Google Shape;239;p21"/>
            <p:cNvPicPr preferRelativeResize="0"/>
            <p:nvPr/>
          </p:nvPicPr>
          <p:blipFill>
            <a:blip r:embed="rId5">
              <a:alphaModFix/>
            </a:blip>
            <a:stretch>
              <a:fillRect/>
            </a:stretch>
          </p:blipFill>
          <p:spPr>
            <a:xfrm flipH="1">
              <a:off x="5963626" y="1225875"/>
              <a:ext cx="2826274" cy="21209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